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 id="214748368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Lst>
  <p:sldSz cy="5143500" cx="9144000"/>
  <p:notesSz cx="6858000" cy="9144000"/>
  <p:embeddedFontLst>
    <p:embeddedFont>
      <p:font typeface="Roboto"/>
      <p:regular r:id="rId41"/>
      <p:bold r:id="rId42"/>
      <p:italic r:id="rId43"/>
      <p:boldItalic r:id="rId44"/>
    </p:embeddedFont>
    <p:embeddedFont>
      <p:font typeface="Luxurious Roman"/>
      <p:regular r:id="rId45"/>
    </p:embeddedFont>
    <p:embeddedFont>
      <p:font typeface="Oswald"/>
      <p:regular r:id="rId46"/>
      <p:bold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20" Type="http://schemas.openxmlformats.org/officeDocument/2006/relationships/slide" Target="slides/slide13.xml"/><Relationship Id="rId42" Type="http://schemas.openxmlformats.org/officeDocument/2006/relationships/font" Target="fonts/Roboto-bold.fntdata"/><Relationship Id="rId41" Type="http://schemas.openxmlformats.org/officeDocument/2006/relationships/font" Target="fonts/Roboto-regular.fntdata"/><Relationship Id="rId22" Type="http://schemas.openxmlformats.org/officeDocument/2006/relationships/slide" Target="slides/slide15.xml"/><Relationship Id="rId44" Type="http://schemas.openxmlformats.org/officeDocument/2006/relationships/font" Target="fonts/Roboto-boldItalic.fntdata"/><Relationship Id="rId21" Type="http://schemas.openxmlformats.org/officeDocument/2006/relationships/slide" Target="slides/slide14.xml"/><Relationship Id="rId43" Type="http://schemas.openxmlformats.org/officeDocument/2006/relationships/font" Target="fonts/Roboto-italic.fntdata"/><Relationship Id="rId24" Type="http://schemas.openxmlformats.org/officeDocument/2006/relationships/slide" Target="slides/slide17.xml"/><Relationship Id="rId46" Type="http://schemas.openxmlformats.org/officeDocument/2006/relationships/font" Target="fonts/Oswald-regular.fntdata"/><Relationship Id="rId23" Type="http://schemas.openxmlformats.org/officeDocument/2006/relationships/slide" Target="slides/slide16.xml"/><Relationship Id="rId45" Type="http://schemas.openxmlformats.org/officeDocument/2006/relationships/font" Target="fonts/LuxuriousRoman-regular.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47" Type="http://schemas.openxmlformats.org/officeDocument/2006/relationships/font" Target="fonts/Oswald-bold.fntdata"/><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slide" Target="slides/slide32.xml"/><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pn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0.png>
</file>

<file path=ppt/media/image31.png>
</file>

<file path=ppt/media/image32.png>
</file>

<file path=ppt/media/image33.jpg>
</file>

<file path=ppt/media/image36.png>
</file>

<file path=ppt/media/image37.png>
</file>

<file path=ppt/media/image38.png>
</file>

<file path=ppt/media/image39.png>
</file>

<file path=ppt/media/image4.jpg>
</file>

<file path=ppt/media/image41.png>
</file>

<file path=ppt/media/image42.png>
</file>

<file path=ppt/media/image43.png>
</file>

<file path=ppt/media/image44.png>
</file>

<file path=ppt/media/image45.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jpg>
</file>

<file path=ppt/media/image62.png>
</file>

<file path=ppt/media/image63.jp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99a61e0d6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99a61e0d6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9bef0bd48c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9bef0bd48c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9bef0bd48c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9bef0bd48c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9bef0bd48c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9bef0bd48c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9bef0bd48c_5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9bef0bd48c_5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9bef0bd48c_5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9bef0bd48c_5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9bef0bd48c_5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9bef0bd48c_5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9d748d8213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9d748d8213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9d748d821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9d748d821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9d748d8213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9d748d8213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9bef0bd48c_1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19bef0bd48c_1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9bef0bd48c_8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9bef0bd48c_8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9bef0bd48c_1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9bef0bd48c_1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9f729afc2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g19f729afc25_5_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9f729afc25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g19f729afc25_5_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19f729afc25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g19f729afc25_5_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19f729afc25_5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g19f729afc25_5_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9f729afc25_5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g19f729afc25_5_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99a2e38c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199a2e38c1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199a2e38c1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199a2e38c1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19bef0bd48c_4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19bef0bd48c_4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9bef0bd48c_4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19bef0bd48c_4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99a61e0d63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99a61e0d63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9bef0bd48c_8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9bef0bd48c_8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19bef0bd48c_8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19bef0bd48c_8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19bef0bd48c_8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19bef0bd48c_8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19bef0bd48c_5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19bef0bd48c_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99a61e0d63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99a61e0d63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9bef0bd48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9bef0bd48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9bef0bd48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9bef0bd48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99a61e0d63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99a61e0d63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99a61e0d63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99a61e0d63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9bef0bd48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9bef0bd48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5" name="Shape 85"/>
        <p:cNvGrpSpPr/>
        <p:nvPr/>
      </p:nvGrpSpPr>
      <p:grpSpPr>
        <a:xfrm>
          <a:off x="0" y="0"/>
          <a:ext cx="0" cy="0"/>
          <a:chOff x="0" y="0"/>
          <a:chExt cx="0" cy="0"/>
        </a:xfrm>
      </p:grpSpPr>
      <p:sp>
        <p:nvSpPr>
          <p:cNvPr id="86" name="Google Shape;86;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7" name="Google Shape;87;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8" name="Google Shape;8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9" name="Shape 89"/>
        <p:cNvGrpSpPr/>
        <p:nvPr/>
      </p:nvGrpSpPr>
      <p:grpSpPr>
        <a:xfrm>
          <a:off x="0" y="0"/>
          <a:ext cx="0" cy="0"/>
          <a:chOff x="0" y="0"/>
          <a:chExt cx="0" cy="0"/>
        </a:xfrm>
      </p:grpSpPr>
      <p:sp>
        <p:nvSpPr>
          <p:cNvPr id="90" name="Google Shape;90;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1" name="Google Shape;91;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2" name="Shape 92"/>
        <p:cNvGrpSpPr/>
        <p:nvPr/>
      </p:nvGrpSpPr>
      <p:grpSpPr>
        <a:xfrm>
          <a:off x="0" y="0"/>
          <a:ext cx="0" cy="0"/>
          <a:chOff x="0" y="0"/>
          <a:chExt cx="0" cy="0"/>
        </a:xfrm>
      </p:grpSpPr>
      <p:sp>
        <p:nvSpPr>
          <p:cNvPr id="93" name="Google Shape;93;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4" name="Google Shape;94;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95" name="Google Shape;95;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6" name="Shape 96"/>
        <p:cNvGrpSpPr/>
        <p:nvPr/>
      </p:nvGrpSpPr>
      <p:grpSpPr>
        <a:xfrm>
          <a:off x="0" y="0"/>
          <a:ext cx="0" cy="0"/>
          <a:chOff x="0" y="0"/>
          <a:chExt cx="0" cy="0"/>
        </a:xfrm>
      </p:grpSpPr>
      <p:sp>
        <p:nvSpPr>
          <p:cNvPr id="97" name="Google Shape;97;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8" name="Google Shape;98;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99" name="Google Shape;99;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0" name="Google Shape;100;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3" name="Google Shape;103;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4" name="Shape 104"/>
        <p:cNvGrpSpPr/>
        <p:nvPr/>
      </p:nvGrpSpPr>
      <p:grpSpPr>
        <a:xfrm>
          <a:off x="0" y="0"/>
          <a:ext cx="0" cy="0"/>
          <a:chOff x="0" y="0"/>
          <a:chExt cx="0" cy="0"/>
        </a:xfrm>
      </p:grpSpPr>
      <p:sp>
        <p:nvSpPr>
          <p:cNvPr id="105" name="Google Shape;105;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 name="Google Shape;106;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7" name="Google Shape;107;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8" name="Shape 108"/>
        <p:cNvGrpSpPr/>
        <p:nvPr/>
      </p:nvGrpSpPr>
      <p:grpSpPr>
        <a:xfrm>
          <a:off x="0" y="0"/>
          <a:ext cx="0" cy="0"/>
          <a:chOff x="0" y="0"/>
          <a:chExt cx="0" cy="0"/>
        </a:xfrm>
      </p:grpSpPr>
      <p:sp>
        <p:nvSpPr>
          <p:cNvPr id="109" name="Google Shape;109;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10" name="Google Shape;110;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1" name="Shape 111"/>
        <p:cNvGrpSpPr/>
        <p:nvPr/>
      </p:nvGrpSpPr>
      <p:grpSpPr>
        <a:xfrm>
          <a:off x="0" y="0"/>
          <a:ext cx="0" cy="0"/>
          <a:chOff x="0" y="0"/>
          <a:chExt cx="0" cy="0"/>
        </a:xfrm>
      </p:grpSpPr>
      <p:sp>
        <p:nvSpPr>
          <p:cNvPr id="112" name="Google Shape;112;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4" name="Google Shape;114;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15" name="Google Shape;115;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16" name="Google Shape;116;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7" name="Shape 117"/>
        <p:cNvGrpSpPr/>
        <p:nvPr/>
      </p:nvGrpSpPr>
      <p:grpSpPr>
        <a:xfrm>
          <a:off x="0" y="0"/>
          <a:ext cx="0" cy="0"/>
          <a:chOff x="0" y="0"/>
          <a:chExt cx="0" cy="0"/>
        </a:xfrm>
      </p:grpSpPr>
      <p:sp>
        <p:nvSpPr>
          <p:cNvPr id="118" name="Google Shape;118;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119" name="Google Shape;11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0" name="Shape 120"/>
        <p:cNvGrpSpPr/>
        <p:nvPr/>
      </p:nvGrpSpPr>
      <p:grpSpPr>
        <a:xfrm>
          <a:off x="0" y="0"/>
          <a:ext cx="0" cy="0"/>
          <a:chOff x="0" y="0"/>
          <a:chExt cx="0" cy="0"/>
        </a:xfrm>
      </p:grpSpPr>
      <p:sp>
        <p:nvSpPr>
          <p:cNvPr id="121" name="Google Shape;121;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2" name="Google Shape;122;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23" name="Google Shape;123;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4" name="Shape 124"/>
        <p:cNvGrpSpPr/>
        <p:nvPr/>
      </p:nvGrpSpPr>
      <p:grpSpPr>
        <a:xfrm>
          <a:off x="0" y="0"/>
          <a:ext cx="0" cy="0"/>
          <a:chOff x="0" y="0"/>
          <a:chExt cx="0" cy="0"/>
        </a:xfrm>
      </p:grpSpPr>
      <p:sp>
        <p:nvSpPr>
          <p:cNvPr id="125" name="Google Shape;125;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2" name="Shape 132"/>
        <p:cNvGrpSpPr/>
        <p:nvPr/>
      </p:nvGrpSpPr>
      <p:grpSpPr>
        <a:xfrm>
          <a:off x="0" y="0"/>
          <a:ext cx="0" cy="0"/>
          <a:chOff x="0" y="0"/>
          <a:chExt cx="0" cy="0"/>
        </a:xfrm>
      </p:grpSpPr>
      <p:sp>
        <p:nvSpPr>
          <p:cNvPr id="133" name="Google Shape;133;p2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4" name="Google Shape;134;p2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5" name="Google Shape;135;p2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6" name="Shape 136"/>
        <p:cNvGrpSpPr/>
        <p:nvPr/>
      </p:nvGrpSpPr>
      <p:grpSpPr>
        <a:xfrm>
          <a:off x="0" y="0"/>
          <a:ext cx="0" cy="0"/>
          <a:chOff x="0" y="0"/>
          <a:chExt cx="0" cy="0"/>
        </a:xfrm>
      </p:grpSpPr>
      <p:sp>
        <p:nvSpPr>
          <p:cNvPr id="137" name="Google Shape;137;p27"/>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8" name="Google Shape;138;p27"/>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139" name="Google Shape;139;p2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0" name="Google Shape;140;p2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1" name="Google Shape;141;p2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42" name="Shape 142"/>
        <p:cNvGrpSpPr/>
        <p:nvPr/>
      </p:nvGrpSpPr>
      <p:grpSpPr>
        <a:xfrm>
          <a:off x="0" y="0"/>
          <a:ext cx="0" cy="0"/>
          <a:chOff x="0" y="0"/>
          <a:chExt cx="0" cy="0"/>
        </a:xfrm>
      </p:grpSpPr>
      <p:sp>
        <p:nvSpPr>
          <p:cNvPr id="143" name="Google Shape;143;p28"/>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4" name="Google Shape;144;p28"/>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5" name="Google Shape;145;p2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6" name="Google Shape;146;p2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7" name="Google Shape;147;p2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8" name="Shape 148"/>
        <p:cNvGrpSpPr/>
        <p:nvPr/>
      </p:nvGrpSpPr>
      <p:grpSpPr>
        <a:xfrm>
          <a:off x="0" y="0"/>
          <a:ext cx="0" cy="0"/>
          <a:chOff x="0" y="0"/>
          <a:chExt cx="0" cy="0"/>
        </a:xfrm>
      </p:grpSpPr>
      <p:sp>
        <p:nvSpPr>
          <p:cNvPr id="149" name="Google Shape;149;p29"/>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50" name="Google Shape;150;p29"/>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51" name="Google Shape;151;p2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2" name="Google Shape;152;p2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3" name="Google Shape;153;p2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54" name="Shape 154"/>
        <p:cNvGrpSpPr/>
        <p:nvPr/>
      </p:nvGrpSpPr>
      <p:grpSpPr>
        <a:xfrm>
          <a:off x="0" y="0"/>
          <a:ext cx="0" cy="0"/>
          <a:chOff x="0" y="0"/>
          <a:chExt cx="0" cy="0"/>
        </a:xfrm>
      </p:grpSpPr>
      <p:sp>
        <p:nvSpPr>
          <p:cNvPr id="155" name="Google Shape;155;p30"/>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56" name="Google Shape;156;p30"/>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7" name="Google Shape;157;p30"/>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8" name="Google Shape;158;p3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9" name="Google Shape;159;p3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0" name="Google Shape;160;p3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61" name="Shape 161"/>
        <p:cNvGrpSpPr/>
        <p:nvPr/>
      </p:nvGrpSpPr>
      <p:grpSpPr>
        <a:xfrm>
          <a:off x="0" y="0"/>
          <a:ext cx="0" cy="0"/>
          <a:chOff x="0" y="0"/>
          <a:chExt cx="0" cy="0"/>
        </a:xfrm>
      </p:grpSpPr>
      <p:sp>
        <p:nvSpPr>
          <p:cNvPr id="162" name="Google Shape;162;p31"/>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63" name="Google Shape;163;p31"/>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64" name="Google Shape;164;p31"/>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5" name="Google Shape;165;p31"/>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66" name="Google Shape;166;p31"/>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7" name="Google Shape;167;p3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8" name="Google Shape;168;p3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9" name="Google Shape;169;p3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0" name="Shape 170"/>
        <p:cNvGrpSpPr/>
        <p:nvPr/>
      </p:nvGrpSpPr>
      <p:grpSpPr>
        <a:xfrm>
          <a:off x="0" y="0"/>
          <a:ext cx="0" cy="0"/>
          <a:chOff x="0" y="0"/>
          <a:chExt cx="0" cy="0"/>
        </a:xfrm>
      </p:grpSpPr>
      <p:sp>
        <p:nvSpPr>
          <p:cNvPr id="171" name="Google Shape;171;p32"/>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72" name="Google Shape;172;p3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3" name="Google Shape;173;p3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4" name="Google Shape;174;p3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75" name="Shape 175"/>
        <p:cNvGrpSpPr/>
        <p:nvPr/>
      </p:nvGrpSpPr>
      <p:grpSpPr>
        <a:xfrm>
          <a:off x="0" y="0"/>
          <a:ext cx="0" cy="0"/>
          <a:chOff x="0" y="0"/>
          <a:chExt cx="0" cy="0"/>
        </a:xfrm>
      </p:grpSpPr>
      <p:sp>
        <p:nvSpPr>
          <p:cNvPr id="176" name="Google Shape;176;p33"/>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77" name="Google Shape;177;p33"/>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78" name="Google Shape;178;p33"/>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79" name="Google Shape;179;p3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0" name="Google Shape;180;p3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1" name="Google Shape;181;p3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82" name="Shape 182"/>
        <p:cNvGrpSpPr/>
        <p:nvPr/>
      </p:nvGrpSpPr>
      <p:grpSpPr>
        <a:xfrm>
          <a:off x="0" y="0"/>
          <a:ext cx="0" cy="0"/>
          <a:chOff x="0" y="0"/>
          <a:chExt cx="0" cy="0"/>
        </a:xfrm>
      </p:grpSpPr>
      <p:sp>
        <p:nvSpPr>
          <p:cNvPr id="183" name="Google Shape;183;p34"/>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84" name="Google Shape;184;p34"/>
          <p:cNvSpPr/>
          <p:nvPr>
            <p:ph idx="2" type="pic"/>
          </p:nvPr>
        </p:nvSpPr>
        <p:spPr>
          <a:xfrm>
            <a:off x="3887391" y="740569"/>
            <a:ext cx="4629150" cy="3655219"/>
          </a:xfrm>
          <a:prstGeom prst="rect">
            <a:avLst/>
          </a:prstGeom>
          <a:noFill/>
          <a:ln>
            <a:noFill/>
          </a:ln>
        </p:spPr>
      </p:sp>
      <p:sp>
        <p:nvSpPr>
          <p:cNvPr id="185" name="Google Shape;185;p34"/>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86" name="Google Shape;186;p3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7" name="Google Shape;187;p3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8" name="Google Shape;188;p3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89" name="Shape 189"/>
        <p:cNvGrpSpPr/>
        <p:nvPr/>
      </p:nvGrpSpPr>
      <p:grpSpPr>
        <a:xfrm>
          <a:off x="0" y="0"/>
          <a:ext cx="0" cy="0"/>
          <a:chOff x="0" y="0"/>
          <a:chExt cx="0" cy="0"/>
        </a:xfrm>
      </p:grpSpPr>
      <p:sp>
        <p:nvSpPr>
          <p:cNvPr id="190" name="Google Shape;190;p3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91" name="Google Shape;191;p35"/>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2" name="Google Shape;192;p3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93" name="Google Shape;193;p3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94" name="Google Shape;194;p3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95" name="Shape 195"/>
        <p:cNvGrpSpPr/>
        <p:nvPr/>
      </p:nvGrpSpPr>
      <p:grpSpPr>
        <a:xfrm>
          <a:off x="0" y="0"/>
          <a:ext cx="0" cy="0"/>
          <a:chOff x="0" y="0"/>
          <a:chExt cx="0" cy="0"/>
        </a:xfrm>
      </p:grpSpPr>
      <p:sp>
        <p:nvSpPr>
          <p:cNvPr id="196" name="Google Shape;196;p36"/>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97" name="Google Shape;197;p36"/>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8" name="Google Shape;198;p3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99" name="Google Shape;199;p3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00" name="Google Shape;200;p3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2.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1" name="Shape 81"/>
        <p:cNvGrpSpPr/>
        <p:nvPr/>
      </p:nvGrpSpPr>
      <p:grpSpPr>
        <a:xfrm>
          <a:off x="0" y="0"/>
          <a:ext cx="0" cy="0"/>
          <a:chOff x="0" y="0"/>
          <a:chExt cx="0" cy="0"/>
        </a:xfrm>
      </p:grpSpPr>
      <p:sp>
        <p:nvSpPr>
          <p:cNvPr id="82" name="Google Shape;82;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83" name="Google Shape;83;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4" name="Google Shape;84;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6" name="Shape 126"/>
        <p:cNvGrpSpPr/>
        <p:nvPr/>
      </p:nvGrpSpPr>
      <p:grpSpPr>
        <a:xfrm>
          <a:off x="0" y="0"/>
          <a:ext cx="0" cy="0"/>
          <a:chOff x="0" y="0"/>
          <a:chExt cx="0" cy="0"/>
        </a:xfrm>
      </p:grpSpPr>
      <p:sp>
        <p:nvSpPr>
          <p:cNvPr id="127" name="Google Shape;127;p2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128" name="Google Shape;128;p25"/>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29" name="Google Shape;129;p2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30" name="Google Shape;130;p2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31" name="Google Shape;131;p2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0.png"/><Relationship Id="rId4" Type="http://schemas.openxmlformats.org/officeDocument/2006/relationships/image" Target="../media/image27.png"/><Relationship Id="rId5"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3.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jpg"/><Relationship Id="rId4" Type="http://schemas.openxmlformats.org/officeDocument/2006/relationships/image" Target="../media/image4.jpg"/><Relationship Id="rId5" Type="http://schemas.openxmlformats.org/officeDocument/2006/relationships/image" Target="../media/image5.jpg"/><Relationship Id="rId6" Type="http://schemas.openxmlformats.org/officeDocument/2006/relationships/image" Target="../media/image14.jpg"/><Relationship Id="rId7"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21.png"/><Relationship Id="rId4" Type="http://schemas.openxmlformats.org/officeDocument/2006/relationships/image" Target="../media/image61.jpg"/><Relationship Id="rId5" Type="http://schemas.openxmlformats.org/officeDocument/2006/relationships/image" Target="../media/image3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9.jpg"/><Relationship Id="rId4" Type="http://schemas.openxmlformats.org/officeDocument/2006/relationships/image" Target="../media/image22.png"/><Relationship Id="rId5" Type="http://schemas.openxmlformats.org/officeDocument/2006/relationships/image" Target="../media/image10.jpg"/><Relationship Id="rId6" Type="http://schemas.openxmlformats.org/officeDocument/2006/relationships/image" Target="../media/image13.jpg"/><Relationship Id="rId7" Type="http://schemas.openxmlformats.org/officeDocument/2006/relationships/image" Target="../media/image6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6.jpg"/><Relationship Id="rId4" Type="http://schemas.openxmlformats.org/officeDocument/2006/relationships/image" Target="../media/image17.jpg"/><Relationship Id="rId5" Type="http://schemas.openxmlformats.org/officeDocument/2006/relationships/image" Target="../media/image13.jpg"/><Relationship Id="rId6" Type="http://schemas.openxmlformats.org/officeDocument/2006/relationships/image" Target="../media/image1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36.png"/><Relationship Id="rId4" Type="http://schemas.openxmlformats.org/officeDocument/2006/relationships/image" Target="../media/image43.png"/><Relationship Id="rId5" Type="http://schemas.openxmlformats.org/officeDocument/2006/relationships/image" Target="../media/image4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39.png"/><Relationship Id="rId4" Type="http://schemas.openxmlformats.org/officeDocument/2006/relationships/image" Target="../media/image70.png"/><Relationship Id="rId5" Type="http://schemas.openxmlformats.org/officeDocument/2006/relationships/image" Target="../media/image24.png"/><Relationship Id="rId6" Type="http://schemas.openxmlformats.org/officeDocument/2006/relationships/image" Target="../media/image41.png"/><Relationship Id="rId7" Type="http://schemas.openxmlformats.org/officeDocument/2006/relationships/image" Target="../media/image26.png"/><Relationship Id="rId8" Type="http://schemas.openxmlformats.org/officeDocument/2006/relationships/image" Target="../media/image4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 Id="rId3" Type="http://schemas.openxmlformats.org/officeDocument/2006/relationships/image" Target="../media/image28.png"/><Relationship Id="rId4" Type="http://schemas.openxmlformats.org/officeDocument/2006/relationships/image" Target="../media/image31.png"/><Relationship Id="rId5" Type="http://schemas.openxmlformats.org/officeDocument/2006/relationships/image" Target="../media/image3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 Id="rId3" Type="http://schemas.openxmlformats.org/officeDocument/2006/relationships/image" Target="../media/image58.png"/><Relationship Id="rId4" Type="http://schemas.openxmlformats.org/officeDocument/2006/relationships/image" Target="../media/image31.png"/><Relationship Id="rId5" Type="http://schemas.openxmlformats.org/officeDocument/2006/relationships/image" Target="../media/image6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 Id="rId3" Type="http://schemas.openxmlformats.org/officeDocument/2006/relationships/image" Target="../media/image6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image" Target="../media/image38.png"/><Relationship Id="rId4" Type="http://schemas.openxmlformats.org/officeDocument/2006/relationships/image" Target="../media/image5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image" Target="../media/image54.png"/><Relationship Id="rId4" Type="http://schemas.openxmlformats.org/officeDocument/2006/relationships/image" Target="../media/image42.png"/><Relationship Id="rId5" Type="http://schemas.openxmlformats.org/officeDocument/2006/relationships/image" Target="../media/image5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62.png"/><Relationship Id="rId4" Type="http://schemas.openxmlformats.org/officeDocument/2006/relationships/image" Target="../media/image6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6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5.png"/><Relationship Id="rId4" Type="http://schemas.openxmlformats.org/officeDocument/2006/relationships/image" Target="../media/image5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69.png"/><Relationship Id="rId4" Type="http://schemas.openxmlformats.org/officeDocument/2006/relationships/image" Target="../media/image48.png"/><Relationship Id="rId5" Type="http://schemas.openxmlformats.org/officeDocument/2006/relationships/image" Target="../media/image50.png"/><Relationship Id="rId6" Type="http://schemas.openxmlformats.org/officeDocument/2006/relationships/image" Target="../media/image59.png"/><Relationship Id="rId7" Type="http://schemas.openxmlformats.org/officeDocument/2006/relationships/image" Target="../media/image5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4.png"/><Relationship Id="rId4" Type="http://schemas.openxmlformats.org/officeDocument/2006/relationships/image" Target="../media/image3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6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56.png"/><Relationship Id="rId4" Type="http://schemas.openxmlformats.org/officeDocument/2006/relationships/image" Target="../media/image5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6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7"/>
          <p:cNvSpPr txBox="1"/>
          <p:nvPr>
            <p:ph type="ctrTitle"/>
          </p:nvPr>
        </p:nvSpPr>
        <p:spPr>
          <a:xfrm>
            <a:off x="194100" y="139675"/>
            <a:ext cx="8755800" cy="886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sz="3438">
                <a:latin typeface="Luxurious Roman"/>
                <a:ea typeface="Luxurious Roman"/>
                <a:cs typeface="Luxurious Roman"/>
                <a:sym typeface="Luxurious Roman"/>
              </a:rPr>
              <a:t>Quantum computing with semiconductor spins</a:t>
            </a:r>
            <a:endParaRPr sz="3438">
              <a:latin typeface="Luxurious Roman"/>
              <a:ea typeface="Luxurious Roman"/>
              <a:cs typeface="Luxurious Roman"/>
              <a:sym typeface="Luxurious Roman"/>
            </a:endParaRPr>
          </a:p>
          <a:p>
            <a:pPr indent="0" lvl="0" marL="0" rtl="0" algn="l">
              <a:spcBef>
                <a:spcPts val="0"/>
              </a:spcBef>
              <a:spcAft>
                <a:spcPts val="0"/>
              </a:spcAft>
              <a:buNone/>
            </a:pPr>
            <a:r>
              <a:rPr lang="en" sz="2533">
                <a:latin typeface="Luxurious Roman"/>
                <a:ea typeface="Luxurious Roman"/>
                <a:cs typeface="Luxurious Roman"/>
                <a:sym typeface="Luxurious Roman"/>
              </a:rPr>
              <a:t>Lieven M. K. Vandersypen and Mark A. Eriksson</a:t>
            </a:r>
            <a:endParaRPr sz="2533">
              <a:latin typeface="Luxurious Roman"/>
              <a:ea typeface="Luxurious Roman"/>
              <a:cs typeface="Luxurious Roman"/>
              <a:sym typeface="Luxurious Roman"/>
            </a:endParaRPr>
          </a:p>
        </p:txBody>
      </p:sp>
      <p:pic>
        <p:nvPicPr>
          <p:cNvPr id="206" name="Google Shape;206;p37"/>
          <p:cNvPicPr preferRelativeResize="0"/>
          <p:nvPr/>
        </p:nvPicPr>
        <p:blipFill>
          <a:blip r:embed="rId3">
            <a:alphaModFix/>
          </a:blip>
          <a:stretch>
            <a:fillRect/>
          </a:stretch>
        </p:blipFill>
        <p:spPr>
          <a:xfrm>
            <a:off x="5328200" y="1317700"/>
            <a:ext cx="3745725" cy="3258600"/>
          </a:xfrm>
          <a:prstGeom prst="rect">
            <a:avLst/>
          </a:prstGeom>
          <a:noFill/>
          <a:ln>
            <a:noFill/>
          </a:ln>
        </p:spPr>
      </p:pic>
      <p:pic>
        <p:nvPicPr>
          <p:cNvPr id="207" name="Google Shape;207;p37"/>
          <p:cNvPicPr preferRelativeResize="0"/>
          <p:nvPr/>
        </p:nvPicPr>
        <p:blipFill>
          <a:blip r:embed="rId4">
            <a:alphaModFix/>
          </a:blip>
          <a:stretch>
            <a:fillRect/>
          </a:stretch>
        </p:blipFill>
        <p:spPr>
          <a:xfrm>
            <a:off x="801600" y="1317700"/>
            <a:ext cx="3057290" cy="3223900"/>
          </a:xfrm>
          <a:prstGeom prst="rect">
            <a:avLst/>
          </a:prstGeom>
          <a:noFill/>
          <a:ln>
            <a:noFill/>
          </a:ln>
        </p:spPr>
      </p:pic>
      <p:sp>
        <p:nvSpPr>
          <p:cNvPr id="208" name="Google Shape;208;p37"/>
          <p:cNvSpPr txBox="1"/>
          <p:nvPr/>
        </p:nvSpPr>
        <p:spPr>
          <a:xfrm>
            <a:off x="194100" y="4706275"/>
            <a:ext cx="572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Physics Today 72, 38-45 (2019) https://doi.org/10.1063/PT.3.4270</a:t>
            </a:r>
            <a:endParaRPr>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6"/>
          <p:cNvSpPr txBox="1"/>
          <p:nvPr>
            <p:ph type="title"/>
          </p:nvPr>
        </p:nvSpPr>
        <p:spPr>
          <a:xfrm>
            <a:off x="51425" y="73225"/>
            <a:ext cx="9092700" cy="19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688"/>
              <a:t>.</a:t>
            </a:r>
            <a:endParaRPr sz="688"/>
          </a:p>
        </p:txBody>
      </p:sp>
      <p:sp>
        <p:nvSpPr>
          <p:cNvPr id="268" name="Google Shape;268;p46"/>
          <p:cNvSpPr txBox="1"/>
          <p:nvPr>
            <p:ph idx="1" type="body"/>
          </p:nvPr>
        </p:nvSpPr>
        <p:spPr>
          <a:xfrm>
            <a:off x="51425" y="396600"/>
            <a:ext cx="8958900" cy="4548600"/>
          </a:xfrm>
          <a:prstGeom prst="rect">
            <a:avLst/>
          </a:prstGeom>
        </p:spPr>
        <p:txBody>
          <a:bodyPr anchorCtr="0" anchor="t" bIns="91425" lIns="91425" spcFirstLastPara="1" rIns="91425" wrap="square" tIns="91425">
            <a:normAutofit/>
          </a:bodyPr>
          <a:lstStyle/>
          <a:p>
            <a:pPr indent="0" lvl="0" marL="0" rtl="0" algn="l">
              <a:lnSpc>
                <a:spcPct val="90000"/>
              </a:lnSpc>
              <a:spcBef>
                <a:spcPts val="100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Gate Defined Quantum Dots :</a:t>
            </a:r>
            <a:endParaRPr>
              <a:solidFill>
                <a:schemeClr val="dk1"/>
              </a:solidFill>
              <a:latin typeface="Times New Roman"/>
              <a:ea typeface="Times New Roman"/>
              <a:cs typeface="Times New Roman"/>
              <a:sym typeface="Times New Roman"/>
            </a:endParaRPr>
          </a:p>
          <a:p>
            <a:pPr indent="0" lvl="0" marL="0" rtl="0" algn="l">
              <a:lnSpc>
                <a:spcPct val="90000"/>
              </a:lnSpc>
              <a:spcBef>
                <a:spcPts val="1000"/>
              </a:spcBef>
              <a:spcAft>
                <a:spcPts val="0"/>
              </a:spcAft>
              <a:buNone/>
            </a:pPr>
            <a:r>
              <a:rPr lang="en">
                <a:solidFill>
                  <a:schemeClr val="dk1"/>
                </a:solidFill>
                <a:latin typeface="Times New Roman"/>
                <a:ea typeface="Times New Roman"/>
                <a:cs typeface="Times New Roman"/>
                <a:sym typeface="Times New Roman"/>
              </a:rPr>
              <a:t>Different electrodes shape the potential landscape of the channel.</a:t>
            </a:r>
            <a:endParaRPr>
              <a:solidFill>
                <a:schemeClr val="dk1"/>
              </a:solidFill>
              <a:latin typeface="Times New Roman"/>
              <a:ea typeface="Times New Roman"/>
              <a:cs typeface="Times New Roman"/>
              <a:sym typeface="Times New Roman"/>
            </a:endParaRPr>
          </a:p>
          <a:p>
            <a:pPr indent="0" lvl="0" marL="0" rtl="0" algn="l">
              <a:lnSpc>
                <a:spcPct val="90000"/>
              </a:lnSpc>
              <a:spcBef>
                <a:spcPts val="10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lnSpc>
                <a:spcPct val="90000"/>
              </a:lnSpc>
              <a:spcBef>
                <a:spcPts val="10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lnSpc>
                <a:spcPct val="90000"/>
              </a:lnSpc>
              <a:spcBef>
                <a:spcPts val="10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Process:-</a:t>
            </a:r>
            <a:endParaRPr>
              <a:solidFill>
                <a:schemeClr val="dk1"/>
              </a:solidFill>
              <a:latin typeface="Times New Roman"/>
              <a:ea typeface="Times New Roman"/>
              <a:cs typeface="Times New Roman"/>
              <a:sym typeface="Times New Roman"/>
            </a:endParaRPr>
          </a:p>
          <a:p>
            <a:pPr indent="0" lvl="0" marL="0" rtl="0" algn="l">
              <a:spcBef>
                <a:spcPts val="0"/>
              </a:spcBef>
              <a:spcAft>
                <a:spcPts val="1200"/>
              </a:spcAft>
              <a:buNone/>
            </a:pPr>
            <a:r>
              <a:t/>
            </a:r>
            <a:endParaRPr>
              <a:latin typeface="Times New Roman"/>
              <a:ea typeface="Times New Roman"/>
              <a:cs typeface="Times New Roman"/>
              <a:sym typeface="Times New Roman"/>
            </a:endParaRPr>
          </a:p>
        </p:txBody>
      </p:sp>
      <p:pic>
        <p:nvPicPr>
          <p:cNvPr id="269" name="Google Shape;269;p46"/>
          <p:cNvPicPr preferRelativeResize="0"/>
          <p:nvPr/>
        </p:nvPicPr>
        <p:blipFill>
          <a:blip r:embed="rId3">
            <a:alphaModFix/>
          </a:blip>
          <a:stretch>
            <a:fillRect/>
          </a:stretch>
        </p:blipFill>
        <p:spPr>
          <a:xfrm>
            <a:off x="3181350" y="1266813"/>
            <a:ext cx="2781300" cy="1304925"/>
          </a:xfrm>
          <a:prstGeom prst="rect">
            <a:avLst/>
          </a:prstGeom>
          <a:noFill/>
          <a:ln>
            <a:noFill/>
          </a:ln>
        </p:spPr>
      </p:pic>
      <p:pic>
        <p:nvPicPr>
          <p:cNvPr id="270" name="Google Shape;270;p46"/>
          <p:cNvPicPr preferRelativeResize="0"/>
          <p:nvPr/>
        </p:nvPicPr>
        <p:blipFill>
          <a:blip r:embed="rId4">
            <a:alphaModFix/>
          </a:blip>
          <a:stretch>
            <a:fillRect/>
          </a:stretch>
        </p:blipFill>
        <p:spPr>
          <a:xfrm>
            <a:off x="679375" y="2943423"/>
            <a:ext cx="3522175" cy="1416850"/>
          </a:xfrm>
          <a:prstGeom prst="rect">
            <a:avLst/>
          </a:prstGeom>
          <a:noFill/>
          <a:ln>
            <a:noFill/>
          </a:ln>
        </p:spPr>
      </p:pic>
      <p:pic>
        <p:nvPicPr>
          <p:cNvPr id="271" name="Google Shape;271;p46"/>
          <p:cNvPicPr preferRelativeResize="0"/>
          <p:nvPr/>
        </p:nvPicPr>
        <p:blipFill>
          <a:blip r:embed="rId5">
            <a:alphaModFix/>
          </a:blip>
          <a:stretch>
            <a:fillRect/>
          </a:stretch>
        </p:blipFill>
        <p:spPr>
          <a:xfrm>
            <a:off x="4772213" y="2842225"/>
            <a:ext cx="2028825" cy="1619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7"/>
          <p:cNvSpPr txBox="1"/>
          <p:nvPr>
            <p:ph type="title"/>
          </p:nvPr>
        </p:nvSpPr>
        <p:spPr>
          <a:xfrm>
            <a:off x="63825" y="110400"/>
            <a:ext cx="7831200" cy="211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600"/>
              <a:t>.</a:t>
            </a:r>
            <a:endParaRPr sz="600"/>
          </a:p>
        </p:txBody>
      </p:sp>
      <p:sp>
        <p:nvSpPr>
          <p:cNvPr id="277" name="Google Shape;277;p47"/>
          <p:cNvSpPr txBox="1"/>
          <p:nvPr>
            <p:ph idx="1" type="body"/>
          </p:nvPr>
        </p:nvSpPr>
        <p:spPr>
          <a:xfrm>
            <a:off x="63825" y="384225"/>
            <a:ext cx="8946600" cy="4598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Times New Roman"/>
                <a:ea typeface="Times New Roman"/>
                <a:cs typeface="Times New Roman"/>
                <a:sym typeface="Times New Roman"/>
              </a:rPr>
              <a:t>Charge stability:-</a:t>
            </a:r>
            <a:endParaRPr>
              <a:latin typeface="Times New Roman"/>
              <a:ea typeface="Times New Roman"/>
              <a:cs typeface="Times New Roman"/>
              <a:sym typeface="Times New Roman"/>
            </a:endParaRPr>
          </a:p>
          <a:p>
            <a:pPr indent="0" lvl="0" marL="0" rtl="0" algn="l">
              <a:spcBef>
                <a:spcPts val="1200"/>
              </a:spcBef>
              <a:spcAft>
                <a:spcPts val="1200"/>
              </a:spcAft>
              <a:buNone/>
            </a:pPr>
            <a:r>
              <a:t/>
            </a:r>
            <a:endParaRPr>
              <a:latin typeface="Times New Roman"/>
              <a:ea typeface="Times New Roman"/>
              <a:cs typeface="Times New Roman"/>
              <a:sym typeface="Times New Roman"/>
            </a:endParaRPr>
          </a:p>
        </p:txBody>
      </p:sp>
      <p:pic>
        <p:nvPicPr>
          <p:cNvPr id="278" name="Google Shape;278;p47"/>
          <p:cNvPicPr preferRelativeResize="0"/>
          <p:nvPr/>
        </p:nvPicPr>
        <p:blipFill>
          <a:blip r:embed="rId3">
            <a:alphaModFix/>
          </a:blip>
          <a:stretch>
            <a:fillRect/>
          </a:stretch>
        </p:blipFill>
        <p:spPr>
          <a:xfrm>
            <a:off x="1887737" y="923550"/>
            <a:ext cx="5298775" cy="2930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8"/>
          <p:cNvSpPr txBox="1"/>
          <p:nvPr>
            <p:ph type="title"/>
          </p:nvPr>
        </p:nvSpPr>
        <p:spPr>
          <a:xfrm>
            <a:off x="61975" y="111550"/>
            <a:ext cx="8973300" cy="21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88"/>
              <a:t>.</a:t>
            </a:r>
            <a:endParaRPr sz="388"/>
          </a:p>
        </p:txBody>
      </p:sp>
      <p:sp>
        <p:nvSpPr>
          <p:cNvPr id="284" name="Google Shape;284;p48"/>
          <p:cNvSpPr txBox="1"/>
          <p:nvPr>
            <p:ph idx="1" type="body"/>
          </p:nvPr>
        </p:nvSpPr>
        <p:spPr>
          <a:xfrm>
            <a:off x="86875" y="199700"/>
            <a:ext cx="8923500" cy="4647900"/>
          </a:xfrm>
          <a:prstGeom prst="rect">
            <a:avLst/>
          </a:prstGeom>
        </p:spPr>
        <p:txBody>
          <a:bodyPr anchorCtr="0" anchor="t" bIns="91425" lIns="91425" spcFirstLastPara="1" rIns="91425" wrap="square" tIns="91425">
            <a:normAutofit lnSpcReduction="10000"/>
          </a:bodyPr>
          <a:lstStyle/>
          <a:p>
            <a:pPr indent="0" lvl="0" marL="0" rtl="0" algn="l">
              <a:lnSpc>
                <a:spcPct val="90000"/>
              </a:lnSpc>
              <a:spcBef>
                <a:spcPts val="1000"/>
              </a:spcBef>
              <a:spcAft>
                <a:spcPts val="0"/>
              </a:spcAft>
              <a:buClr>
                <a:schemeClr val="dk1"/>
              </a:buClr>
              <a:buSzPts val="1100"/>
              <a:buFont typeface="Arial"/>
              <a:buNone/>
            </a:pPr>
            <a:r>
              <a:rPr lang="en" sz="2000">
                <a:solidFill>
                  <a:schemeClr val="dk1"/>
                </a:solidFill>
              </a:rPr>
              <a:t>The Schematic of two tunnel coupled quantum dots:</a:t>
            </a:r>
            <a:endParaRPr sz="2000">
              <a:solidFill>
                <a:schemeClr val="dk1"/>
              </a:solidFill>
            </a:endParaRPr>
          </a:p>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lnSpc>
                <a:spcPct val="90000"/>
              </a:lnSpc>
              <a:spcBef>
                <a:spcPts val="1200"/>
              </a:spcBef>
              <a:spcAft>
                <a:spcPts val="0"/>
              </a:spcAft>
              <a:buClr>
                <a:schemeClr val="dk1"/>
              </a:buClr>
              <a:buSzPts val="1100"/>
              <a:buFont typeface="Arial"/>
              <a:buNone/>
            </a:pPr>
            <a:r>
              <a:rPr lang="en" sz="2000">
                <a:solidFill>
                  <a:schemeClr val="dk1"/>
                </a:solidFill>
              </a:rPr>
              <a:t>Voltages applied to upper gate layer shape the potential landscape</a:t>
            </a:r>
            <a:endParaRPr sz="2000">
              <a:solidFill>
                <a:schemeClr val="dk1"/>
              </a:solidFill>
            </a:endParaRPr>
          </a:p>
          <a:p>
            <a:pPr indent="0" lvl="0" marL="0" rtl="0" algn="l">
              <a:lnSpc>
                <a:spcPct val="90000"/>
              </a:lnSpc>
              <a:spcBef>
                <a:spcPts val="1000"/>
              </a:spcBef>
              <a:spcAft>
                <a:spcPts val="0"/>
              </a:spcAft>
              <a:buClr>
                <a:schemeClr val="dk1"/>
              </a:buClr>
              <a:buSzPts val="1100"/>
              <a:buFont typeface="Arial"/>
              <a:buNone/>
            </a:pPr>
            <a:r>
              <a:rPr lang="en" sz="2000">
                <a:solidFill>
                  <a:schemeClr val="dk1"/>
                </a:solidFill>
              </a:rPr>
              <a:t>Voltages applied to lower gate layer delimits the channel</a:t>
            </a:r>
            <a:endParaRPr sz="2000">
              <a:solidFill>
                <a:schemeClr val="dk1"/>
              </a:solidFill>
            </a:endParaRPr>
          </a:p>
          <a:p>
            <a:pPr indent="0" lvl="0" marL="0" rtl="0" algn="l">
              <a:spcBef>
                <a:spcPts val="0"/>
              </a:spcBef>
              <a:spcAft>
                <a:spcPts val="1200"/>
              </a:spcAft>
              <a:buNone/>
            </a:pPr>
            <a:r>
              <a:t/>
            </a:r>
            <a:endParaRPr/>
          </a:p>
        </p:txBody>
      </p:sp>
      <p:pic>
        <p:nvPicPr>
          <p:cNvPr id="285" name="Google Shape;285;p48"/>
          <p:cNvPicPr preferRelativeResize="0"/>
          <p:nvPr/>
        </p:nvPicPr>
        <p:blipFill>
          <a:blip r:embed="rId3">
            <a:alphaModFix/>
          </a:blip>
          <a:stretch>
            <a:fillRect/>
          </a:stretch>
        </p:blipFill>
        <p:spPr>
          <a:xfrm>
            <a:off x="3956675" y="584125"/>
            <a:ext cx="3764149" cy="30065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Motivation and Heterostructure Design</a:t>
            </a:r>
            <a:endParaRPr/>
          </a:p>
        </p:txBody>
      </p:sp>
      <p:sp>
        <p:nvSpPr>
          <p:cNvPr id="291" name="Google Shape;291;p4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Advantages of GaAs</a:t>
            </a:r>
            <a:endParaRPr/>
          </a:p>
          <a:p>
            <a:pPr indent="0" lvl="0" marL="0" rtl="0" algn="l">
              <a:spcBef>
                <a:spcPts val="1200"/>
              </a:spcBef>
              <a:spcAft>
                <a:spcPts val="0"/>
              </a:spcAft>
              <a:buNone/>
            </a:pPr>
            <a:r>
              <a:rPr lang="en"/>
              <a:t>Significance of AlGaAs/GaAs 2D electron gas</a:t>
            </a:r>
            <a:endParaRPr/>
          </a:p>
          <a:p>
            <a:pPr indent="0" lvl="0" marL="0" rtl="0" algn="l">
              <a:spcBef>
                <a:spcPts val="1200"/>
              </a:spcBef>
              <a:spcAft>
                <a:spcPts val="1200"/>
              </a:spcAft>
              <a:buNone/>
            </a:pPr>
            <a:r>
              <a:t/>
            </a:r>
            <a:endParaRPr/>
          </a:p>
        </p:txBody>
      </p:sp>
      <p:pic>
        <p:nvPicPr>
          <p:cNvPr id="292" name="Google Shape;292;p49"/>
          <p:cNvPicPr preferRelativeResize="0"/>
          <p:nvPr/>
        </p:nvPicPr>
        <p:blipFill>
          <a:blip r:embed="rId3">
            <a:alphaModFix/>
          </a:blip>
          <a:stretch>
            <a:fillRect/>
          </a:stretch>
        </p:blipFill>
        <p:spPr>
          <a:xfrm>
            <a:off x="2581750" y="2343050"/>
            <a:ext cx="4329799" cy="2225825"/>
          </a:xfrm>
          <a:prstGeom prst="rect">
            <a:avLst/>
          </a:prstGeom>
          <a:noFill/>
          <a:ln>
            <a:noFill/>
          </a:ln>
        </p:spPr>
      </p:pic>
      <p:sp>
        <p:nvSpPr>
          <p:cNvPr id="293" name="Google Shape;293;p49"/>
          <p:cNvSpPr txBox="1"/>
          <p:nvPr/>
        </p:nvSpPr>
        <p:spPr>
          <a:xfrm>
            <a:off x="311700" y="4418200"/>
            <a:ext cx="7544400" cy="107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300"/>
              </a:spcBef>
              <a:spcAft>
                <a:spcPts val="0"/>
              </a:spcAft>
              <a:buNone/>
            </a:pPr>
            <a:r>
              <a:rPr lang="en" sz="1200"/>
              <a:t>Bureau-Oxton, C., Camirand Lemyre, J., Pioro-Ladrière, M. Nanofabrication of Gate-defined GaAs/AlGaAs Lateral Quantum Dots. J. Vis.Exp. (81), e50581, doi:10.3791/50581 (2013).</a:t>
            </a:r>
            <a:r>
              <a:rPr lang="en" sz="1200">
                <a:latin typeface="Calibri"/>
                <a:ea typeface="Calibri"/>
                <a:cs typeface="Calibri"/>
                <a:sym typeface="Calibri"/>
              </a:rPr>
              <a:t>https://doi.org/10.3791/50581</a:t>
            </a:r>
            <a:endParaRPr sz="1200">
              <a:latin typeface="Calibri"/>
              <a:ea typeface="Calibri"/>
              <a:cs typeface="Calibri"/>
              <a:sym typeface="Calibri"/>
            </a:endParaRPr>
          </a:p>
          <a:p>
            <a:pPr indent="0" lvl="0" marL="0" rtl="0" algn="l">
              <a:lnSpc>
                <a:spcPct val="115000"/>
              </a:lnSpc>
              <a:spcBef>
                <a:spcPts val="300"/>
              </a:spcBef>
              <a:spcAft>
                <a:spcPts val="0"/>
              </a:spcAft>
              <a:buNone/>
            </a:pPr>
            <a:r>
              <a:t/>
            </a:r>
            <a:endParaRPr sz="1200">
              <a:latin typeface="Calibri"/>
              <a:ea typeface="Calibri"/>
              <a:cs typeface="Calibri"/>
              <a:sym typeface="Calibri"/>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1">
                                            <p:txEl>
                                              <p:pRg end="0" st="0"/>
                                            </p:txEl>
                                          </p:spTgt>
                                        </p:tgtEl>
                                        <p:attrNameLst>
                                          <p:attrName>style.visibility</p:attrName>
                                        </p:attrNameLst>
                                      </p:cBhvr>
                                      <p:to>
                                        <p:strVal val="visible"/>
                                      </p:to>
                                    </p:set>
                                    <p:animEffect filter="fade" transition="in">
                                      <p:cBhvr>
                                        <p:cTn dur="1600"/>
                                        <p:tgtEl>
                                          <p:spTgt spid="2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1">
                                            <p:txEl>
                                              <p:pRg end="1" st="1"/>
                                            </p:txEl>
                                          </p:spTgt>
                                        </p:tgtEl>
                                        <p:attrNameLst>
                                          <p:attrName>style.visibility</p:attrName>
                                        </p:attrNameLst>
                                      </p:cBhvr>
                                      <p:to>
                                        <p:strVal val="visible"/>
                                      </p:to>
                                    </p:set>
                                    <p:animEffect filter="fade" transition="in">
                                      <p:cBhvr>
                                        <p:cTn dur="1600"/>
                                        <p:tgtEl>
                                          <p:spTgt spid="2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1">
                                            <p:txEl>
                                              <p:pRg end="2" st="2"/>
                                            </p:txEl>
                                          </p:spTgt>
                                        </p:tgtEl>
                                        <p:attrNameLst>
                                          <p:attrName>style.visibility</p:attrName>
                                        </p:attrNameLst>
                                      </p:cBhvr>
                                      <p:to>
                                        <p:strVal val="visible"/>
                                      </p:to>
                                    </p:set>
                                    <p:animEffect filter="fade" transition="in">
                                      <p:cBhvr>
                                        <p:cTn dur="1600"/>
                                        <p:tgtEl>
                                          <p:spTgt spid="29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92"/>
                                        </p:tgtEl>
                                        <p:attrNameLst>
                                          <p:attrName>style.visibility</p:attrName>
                                        </p:attrNameLst>
                                      </p:cBhvr>
                                      <p:to>
                                        <p:strVal val="visible"/>
                                      </p:to>
                                    </p:set>
                                    <p:anim calcmode="lin" valueType="num">
                                      <p:cBhvr additive="base">
                                        <p:cTn dur="1600"/>
                                        <p:tgtEl>
                                          <p:spTgt spid="29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50"/>
          <p:cNvSpPr txBox="1"/>
          <p:nvPr>
            <p:ph type="title"/>
          </p:nvPr>
        </p:nvSpPr>
        <p:spPr>
          <a:xfrm>
            <a:off x="311700" y="28945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Device Structure</a:t>
            </a:r>
            <a:endParaRPr/>
          </a:p>
        </p:txBody>
      </p:sp>
      <p:sp>
        <p:nvSpPr>
          <p:cNvPr id="299" name="Google Shape;299;p5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00" name="Google Shape;300;p50"/>
          <p:cNvPicPr preferRelativeResize="0"/>
          <p:nvPr/>
        </p:nvPicPr>
        <p:blipFill>
          <a:blip r:embed="rId3">
            <a:alphaModFix/>
          </a:blip>
          <a:stretch>
            <a:fillRect/>
          </a:stretch>
        </p:blipFill>
        <p:spPr>
          <a:xfrm>
            <a:off x="542475" y="1492525"/>
            <a:ext cx="4067454" cy="2759100"/>
          </a:xfrm>
          <a:prstGeom prst="rect">
            <a:avLst/>
          </a:prstGeom>
          <a:noFill/>
          <a:ln>
            <a:noFill/>
          </a:ln>
        </p:spPr>
      </p:pic>
      <p:pic>
        <p:nvPicPr>
          <p:cNvPr id="301" name="Google Shape;301;p50"/>
          <p:cNvPicPr preferRelativeResize="0"/>
          <p:nvPr/>
        </p:nvPicPr>
        <p:blipFill>
          <a:blip r:embed="rId4">
            <a:alphaModFix/>
          </a:blip>
          <a:stretch>
            <a:fillRect/>
          </a:stretch>
        </p:blipFill>
        <p:spPr>
          <a:xfrm>
            <a:off x="4811150" y="1406471"/>
            <a:ext cx="3818974" cy="2845151"/>
          </a:xfrm>
          <a:prstGeom prst="rect">
            <a:avLst/>
          </a:prstGeom>
          <a:noFill/>
          <a:ln>
            <a:noFill/>
          </a:ln>
        </p:spPr>
      </p:pic>
      <p:sp>
        <p:nvSpPr>
          <p:cNvPr id="302" name="Google Shape;302;p50"/>
          <p:cNvSpPr txBox="1"/>
          <p:nvPr/>
        </p:nvSpPr>
        <p:spPr>
          <a:xfrm>
            <a:off x="0" y="4312200"/>
            <a:ext cx="9144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Bureau-Oxton, C., Camirand Lemyre, J., Pioro-Ladrière, M. Nanofabrication of Gate-defined GaAs/AlGaAs Lateral Quantum Dots. J. Vis. Exp. (81), e50581, doi:10.3791/50581 (2013). </a:t>
            </a:r>
            <a:r>
              <a:rPr lang="en" sz="1300">
                <a:latin typeface="Calibri"/>
                <a:ea typeface="Calibri"/>
                <a:cs typeface="Calibri"/>
                <a:sym typeface="Calibri"/>
              </a:rPr>
              <a:t>https://doi.org/10.3791/50581</a:t>
            </a:r>
            <a:endParaRPr sz="1300">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00"/>
                                        </p:tgtEl>
                                        <p:attrNameLst>
                                          <p:attrName>style.visibility</p:attrName>
                                        </p:attrNameLst>
                                      </p:cBhvr>
                                      <p:to>
                                        <p:strVal val="visible"/>
                                      </p:to>
                                    </p:set>
                                    <p:anim calcmode="lin" valueType="num">
                                      <p:cBhvr additive="base">
                                        <p:cTn dur="1600"/>
                                        <p:tgtEl>
                                          <p:spTgt spid="30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01"/>
                                        </p:tgtEl>
                                        <p:attrNameLst>
                                          <p:attrName>style.visibility</p:attrName>
                                        </p:attrNameLst>
                                      </p:cBhvr>
                                      <p:to>
                                        <p:strVal val="visible"/>
                                      </p:to>
                                    </p:set>
                                    <p:anim calcmode="lin" valueType="num">
                                      <p:cBhvr additive="base">
                                        <p:cTn dur="1500"/>
                                        <p:tgtEl>
                                          <p:spTgt spid="30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51"/>
          <p:cNvSpPr txBox="1"/>
          <p:nvPr>
            <p:ph type="title"/>
          </p:nvPr>
        </p:nvSpPr>
        <p:spPr>
          <a:xfrm>
            <a:off x="361925" y="138775"/>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Fabrication procedure</a:t>
            </a:r>
            <a:endParaRPr/>
          </a:p>
        </p:txBody>
      </p:sp>
      <p:sp>
        <p:nvSpPr>
          <p:cNvPr id="308" name="Google Shape;308;p51"/>
          <p:cNvSpPr txBox="1"/>
          <p:nvPr/>
        </p:nvSpPr>
        <p:spPr>
          <a:xfrm>
            <a:off x="0" y="4270000"/>
            <a:ext cx="9144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Bureau-Oxton, C., Camirand Lemyre, J., Pioro-Ladrière, M. Nanofabrication of Gate-defined GaAs/AlGaAs Lateral Quantum Dots. J. Vis. Exp. (81), e50581, doi:10.3791/50581 (2013). </a:t>
            </a:r>
            <a:r>
              <a:rPr lang="en" sz="1300">
                <a:latin typeface="Calibri"/>
                <a:ea typeface="Calibri"/>
                <a:cs typeface="Calibri"/>
                <a:sym typeface="Calibri"/>
              </a:rPr>
              <a:t>https://doi.org/10.3791/50581</a:t>
            </a:r>
            <a:endParaRPr sz="1300">
              <a:latin typeface="Calibri"/>
              <a:ea typeface="Calibri"/>
              <a:cs typeface="Calibri"/>
              <a:sym typeface="Calibri"/>
            </a:endParaRPr>
          </a:p>
          <a:p>
            <a:pPr indent="0" lvl="0" marL="0" rtl="0" algn="l">
              <a:spcBef>
                <a:spcPts val="0"/>
              </a:spcBef>
              <a:spcAft>
                <a:spcPts val="0"/>
              </a:spcAft>
              <a:buNone/>
            </a:pPr>
            <a:r>
              <a:t/>
            </a:r>
            <a:endParaRPr/>
          </a:p>
        </p:txBody>
      </p:sp>
      <p:pic>
        <p:nvPicPr>
          <p:cNvPr id="309" name="Google Shape;309;p51"/>
          <p:cNvPicPr preferRelativeResize="0"/>
          <p:nvPr/>
        </p:nvPicPr>
        <p:blipFill>
          <a:blip r:embed="rId3">
            <a:alphaModFix/>
          </a:blip>
          <a:stretch>
            <a:fillRect/>
          </a:stretch>
        </p:blipFill>
        <p:spPr>
          <a:xfrm>
            <a:off x="642923" y="837623"/>
            <a:ext cx="2354050" cy="1734125"/>
          </a:xfrm>
          <a:prstGeom prst="rect">
            <a:avLst/>
          </a:prstGeom>
          <a:noFill/>
          <a:ln>
            <a:noFill/>
          </a:ln>
        </p:spPr>
      </p:pic>
      <p:pic>
        <p:nvPicPr>
          <p:cNvPr id="310" name="Google Shape;310;p51"/>
          <p:cNvPicPr preferRelativeResize="0"/>
          <p:nvPr/>
        </p:nvPicPr>
        <p:blipFill>
          <a:blip r:embed="rId4">
            <a:alphaModFix/>
          </a:blip>
          <a:stretch>
            <a:fillRect/>
          </a:stretch>
        </p:blipFill>
        <p:spPr>
          <a:xfrm>
            <a:off x="3475041" y="805825"/>
            <a:ext cx="2532384" cy="1797725"/>
          </a:xfrm>
          <a:prstGeom prst="rect">
            <a:avLst/>
          </a:prstGeom>
          <a:noFill/>
          <a:ln>
            <a:noFill/>
          </a:ln>
        </p:spPr>
      </p:pic>
      <p:pic>
        <p:nvPicPr>
          <p:cNvPr id="311" name="Google Shape;311;p51"/>
          <p:cNvPicPr preferRelativeResize="0"/>
          <p:nvPr/>
        </p:nvPicPr>
        <p:blipFill>
          <a:blip r:embed="rId5">
            <a:alphaModFix/>
          </a:blip>
          <a:stretch>
            <a:fillRect/>
          </a:stretch>
        </p:blipFill>
        <p:spPr>
          <a:xfrm>
            <a:off x="6485507" y="837624"/>
            <a:ext cx="2114467" cy="1797725"/>
          </a:xfrm>
          <a:prstGeom prst="rect">
            <a:avLst/>
          </a:prstGeom>
          <a:noFill/>
          <a:ln>
            <a:noFill/>
          </a:ln>
        </p:spPr>
      </p:pic>
      <p:pic>
        <p:nvPicPr>
          <p:cNvPr id="312" name="Google Shape;312;p51"/>
          <p:cNvPicPr preferRelativeResize="0"/>
          <p:nvPr/>
        </p:nvPicPr>
        <p:blipFill>
          <a:blip r:embed="rId6">
            <a:alphaModFix/>
          </a:blip>
          <a:stretch>
            <a:fillRect/>
          </a:stretch>
        </p:blipFill>
        <p:spPr>
          <a:xfrm>
            <a:off x="1886176" y="2603550"/>
            <a:ext cx="2479437" cy="1734125"/>
          </a:xfrm>
          <a:prstGeom prst="rect">
            <a:avLst/>
          </a:prstGeom>
          <a:noFill/>
          <a:ln>
            <a:noFill/>
          </a:ln>
        </p:spPr>
      </p:pic>
      <p:pic>
        <p:nvPicPr>
          <p:cNvPr id="313" name="Google Shape;313;p51"/>
          <p:cNvPicPr preferRelativeResize="0"/>
          <p:nvPr/>
        </p:nvPicPr>
        <p:blipFill>
          <a:blip r:embed="rId7">
            <a:alphaModFix/>
          </a:blip>
          <a:stretch>
            <a:fillRect/>
          </a:stretch>
        </p:blipFill>
        <p:spPr>
          <a:xfrm>
            <a:off x="4998475" y="2603550"/>
            <a:ext cx="2777938" cy="1531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09"/>
                                        </p:tgtEl>
                                        <p:attrNameLst>
                                          <p:attrName>style.visibility</p:attrName>
                                        </p:attrNameLst>
                                      </p:cBhvr>
                                      <p:to>
                                        <p:strVal val="visible"/>
                                      </p:to>
                                    </p:set>
                                    <p:anim calcmode="lin" valueType="num">
                                      <p:cBhvr additive="base">
                                        <p:cTn dur="1500"/>
                                        <p:tgtEl>
                                          <p:spTgt spid="30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10"/>
                                        </p:tgtEl>
                                        <p:attrNameLst>
                                          <p:attrName>style.visibility</p:attrName>
                                        </p:attrNameLst>
                                      </p:cBhvr>
                                      <p:to>
                                        <p:strVal val="visible"/>
                                      </p:to>
                                    </p:set>
                                    <p:anim calcmode="lin" valueType="num">
                                      <p:cBhvr additive="base">
                                        <p:cTn dur="1600"/>
                                        <p:tgtEl>
                                          <p:spTgt spid="31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11"/>
                                        </p:tgtEl>
                                        <p:attrNameLst>
                                          <p:attrName>style.visibility</p:attrName>
                                        </p:attrNameLst>
                                      </p:cBhvr>
                                      <p:to>
                                        <p:strVal val="visible"/>
                                      </p:to>
                                    </p:set>
                                    <p:anim calcmode="lin" valueType="num">
                                      <p:cBhvr additive="base">
                                        <p:cTn dur="1600"/>
                                        <p:tgtEl>
                                          <p:spTgt spid="31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12"/>
                                        </p:tgtEl>
                                        <p:attrNameLst>
                                          <p:attrName>style.visibility</p:attrName>
                                        </p:attrNameLst>
                                      </p:cBhvr>
                                      <p:to>
                                        <p:strVal val="visible"/>
                                      </p:to>
                                    </p:set>
                                    <p:anim calcmode="lin" valueType="num">
                                      <p:cBhvr additive="base">
                                        <p:cTn dur="1600"/>
                                        <p:tgtEl>
                                          <p:spTgt spid="31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13"/>
                                        </p:tgtEl>
                                        <p:attrNameLst>
                                          <p:attrName>style.visibility</p:attrName>
                                        </p:attrNameLst>
                                      </p:cBhvr>
                                      <p:to>
                                        <p:strVal val="visible"/>
                                      </p:to>
                                    </p:set>
                                    <p:anim calcmode="lin" valueType="num">
                                      <p:cBhvr additive="base">
                                        <p:cTn dur="1500"/>
                                        <p:tgtEl>
                                          <p:spTgt spid="31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52"/>
          <p:cNvSpPr txBox="1"/>
          <p:nvPr/>
        </p:nvSpPr>
        <p:spPr>
          <a:xfrm>
            <a:off x="2450175" y="187050"/>
            <a:ext cx="34602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300"/>
              <a:t>Qubit and Bloch Sphere</a:t>
            </a:r>
            <a:endParaRPr sz="2300"/>
          </a:p>
        </p:txBody>
      </p:sp>
      <p:pic>
        <p:nvPicPr>
          <p:cNvPr id="319" name="Google Shape;319;p52"/>
          <p:cNvPicPr preferRelativeResize="0"/>
          <p:nvPr/>
        </p:nvPicPr>
        <p:blipFill>
          <a:blip r:embed="rId3">
            <a:alphaModFix/>
          </a:blip>
          <a:stretch>
            <a:fillRect/>
          </a:stretch>
        </p:blipFill>
        <p:spPr>
          <a:xfrm>
            <a:off x="5661237" y="2105462"/>
            <a:ext cx="2711224" cy="2883326"/>
          </a:xfrm>
          <a:prstGeom prst="rect">
            <a:avLst/>
          </a:prstGeom>
          <a:noFill/>
          <a:ln>
            <a:noFill/>
          </a:ln>
        </p:spPr>
      </p:pic>
      <p:sp>
        <p:nvSpPr>
          <p:cNvPr id="320" name="Google Shape;320;p52"/>
          <p:cNvSpPr txBox="1"/>
          <p:nvPr/>
        </p:nvSpPr>
        <p:spPr>
          <a:xfrm>
            <a:off x="2150900" y="3778125"/>
            <a:ext cx="1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21" name="Google Shape;321;p52"/>
          <p:cNvSpPr txBox="1"/>
          <p:nvPr/>
        </p:nvSpPr>
        <p:spPr>
          <a:xfrm>
            <a:off x="710750" y="1043800"/>
            <a:ext cx="42924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What is a Qubit?</a:t>
            </a:r>
            <a:endParaRPr b="1"/>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In quantum computing, qubit is the basic unit of quantum information.</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A qubit is implemented using a two-level quantum system.</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solidFill>
                  <a:schemeClr val="dk1"/>
                </a:solidFill>
              </a:rPr>
              <a:t>Any possible spin state of an electron can be represented by the points on the surface of Bloch Sphere.</a:t>
            </a:r>
            <a:endParaRPr/>
          </a:p>
        </p:txBody>
      </p:sp>
      <p:sp>
        <p:nvSpPr>
          <p:cNvPr id="322" name="Google Shape;322;p52"/>
          <p:cNvSpPr txBox="1"/>
          <p:nvPr/>
        </p:nvSpPr>
        <p:spPr>
          <a:xfrm>
            <a:off x="935200" y="3347025"/>
            <a:ext cx="413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323" name="Google Shape;323;p52"/>
          <p:cNvPicPr preferRelativeResize="0"/>
          <p:nvPr/>
        </p:nvPicPr>
        <p:blipFill>
          <a:blip r:embed="rId4">
            <a:alphaModFix/>
          </a:blip>
          <a:stretch>
            <a:fillRect/>
          </a:stretch>
        </p:blipFill>
        <p:spPr>
          <a:xfrm>
            <a:off x="5890550" y="991300"/>
            <a:ext cx="2252575" cy="442175"/>
          </a:xfrm>
          <a:prstGeom prst="rect">
            <a:avLst/>
          </a:prstGeom>
          <a:noFill/>
          <a:ln>
            <a:noFill/>
          </a:ln>
        </p:spPr>
      </p:pic>
      <p:pic>
        <p:nvPicPr>
          <p:cNvPr id="324" name="Google Shape;324;p52"/>
          <p:cNvPicPr preferRelativeResize="0"/>
          <p:nvPr/>
        </p:nvPicPr>
        <p:blipFill>
          <a:blip r:embed="rId5">
            <a:alphaModFix/>
          </a:blip>
          <a:stretch>
            <a:fillRect/>
          </a:stretch>
        </p:blipFill>
        <p:spPr>
          <a:xfrm>
            <a:off x="5575011" y="1575598"/>
            <a:ext cx="3329315" cy="442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53"/>
          <p:cNvSpPr txBox="1"/>
          <p:nvPr/>
        </p:nvSpPr>
        <p:spPr>
          <a:xfrm>
            <a:off x="2992575" y="168325"/>
            <a:ext cx="24594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300"/>
              <a:t>Rabi Oscillations</a:t>
            </a:r>
            <a:endParaRPr sz="2300"/>
          </a:p>
        </p:txBody>
      </p:sp>
      <p:pic>
        <p:nvPicPr>
          <p:cNvPr id="330" name="Google Shape;330;p53"/>
          <p:cNvPicPr preferRelativeResize="0"/>
          <p:nvPr/>
        </p:nvPicPr>
        <p:blipFill>
          <a:blip r:embed="rId3">
            <a:alphaModFix/>
          </a:blip>
          <a:stretch>
            <a:fillRect/>
          </a:stretch>
        </p:blipFill>
        <p:spPr>
          <a:xfrm>
            <a:off x="5009750" y="707125"/>
            <a:ext cx="3987825" cy="2998850"/>
          </a:xfrm>
          <a:prstGeom prst="rect">
            <a:avLst/>
          </a:prstGeom>
          <a:noFill/>
          <a:ln>
            <a:noFill/>
          </a:ln>
        </p:spPr>
      </p:pic>
      <p:sp>
        <p:nvSpPr>
          <p:cNvPr id="331" name="Google Shape;331;p53"/>
          <p:cNvSpPr txBox="1"/>
          <p:nvPr/>
        </p:nvSpPr>
        <p:spPr>
          <a:xfrm>
            <a:off x="636425" y="1924950"/>
            <a:ext cx="3808200" cy="64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Using Time Dependent Perturbation Theory, </a:t>
            </a:r>
            <a:endParaRPr/>
          </a:p>
        </p:txBody>
      </p:sp>
      <p:pic>
        <p:nvPicPr>
          <p:cNvPr id="332" name="Google Shape;332;p53" title="[0,0,0,&quot;https://www.codecogs.com/eqnedit.php?latex=%20V(t)%20%3D%20V(r)%5Ccos%7B%5Comega%20t%7D%20#0&quot;]"/>
          <p:cNvPicPr preferRelativeResize="0"/>
          <p:nvPr/>
        </p:nvPicPr>
        <p:blipFill>
          <a:blip r:embed="rId4">
            <a:alphaModFix/>
          </a:blip>
          <a:stretch>
            <a:fillRect/>
          </a:stretch>
        </p:blipFill>
        <p:spPr>
          <a:xfrm>
            <a:off x="1484000" y="1255700"/>
            <a:ext cx="1704616" cy="219350"/>
          </a:xfrm>
          <a:prstGeom prst="rect">
            <a:avLst/>
          </a:prstGeom>
          <a:noFill/>
          <a:ln>
            <a:noFill/>
          </a:ln>
        </p:spPr>
      </p:pic>
      <p:sp>
        <p:nvSpPr>
          <p:cNvPr id="333" name="Google Shape;333;p53"/>
          <p:cNvSpPr txBox="1"/>
          <p:nvPr/>
        </p:nvSpPr>
        <p:spPr>
          <a:xfrm>
            <a:off x="636425" y="855500"/>
            <a:ext cx="322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We apply a perturbation of the form:</a:t>
            </a:r>
            <a:endParaRPr/>
          </a:p>
        </p:txBody>
      </p:sp>
      <p:sp>
        <p:nvSpPr>
          <p:cNvPr id="334" name="Google Shape;334;p53"/>
          <p:cNvSpPr txBox="1"/>
          <p:nvPr/>
        </p:nvSpPr>
        <p:spPr>
          <a:xfrm>
            <a:off x="703563" y="1475050"/>
            <a:ext cx="326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where V(r) is the dipole energy</a:t>
            </a:r>
            <a:endParaRPr/>
          </a:p>
        </p:txBody>
      </p:sp>
      <p:pic>
        <p:nvPicPr>
          <p:cNvPr id="335" name="Google Shape;335;p53"/>
          <p:cNvPicPr preferRelativeResize="0"/>
          <p:nvPr/>
        </p:nvPicPr>
        <p:blipFill>
          <a:blip r:embed="rId5">
            <a:alphaModFix/>
          </a:blip>
          <a:stretch>
            <a:fillRect/>
          </a:stretch>
        </p:blipFill>
        <p:spPr>
          <a:xfrm>
            <a:off x="518525" y="2643175"/>
            <a:ext cx="4350147" cy="923925"/>
          </a:xfrm>
          <a:prstGeom prst="rect">
            <a:avLst/>
          </a:prstGeom>
          <a:noFill/>
          <a:ln>
            <a:noFill/>
          </a:ln>
        </p:spPr>
      </p:pic>
      <p:pic>
        <p:nvPicPr>
          <p:cNvPr id="336" name="Google Shape;336;p53"/>
          <p:cNvPicPr preferRelativeResize="0"/>
          <p:nvPr/>
        </p:nvPicPr>
        <p:blipFill>
          <a:blip r:embed="rId6">
            <a:alphaModFix/>
          </a:blip>
          <a:stretch>
            <a:fillRect/>
          </a:stretch>
        </p:blipFill>
        <p:spPr>
          <a:xfrm>
            <a:off x="518525" y="3569799"/>
            <a:ext cx="4230850" cy="829076"/>
          </a:xfrm>
          <a:prstGeom prst="rect">
            <a:avLst/>
          </a:prstGeom>
          <a:noFill/>
          <a:ln>
            <a:noFill/>
          </a:ln>
        </p:spPr>
      </p:pic>
      <p:pic>
        <p:nvPicPr>
          <p:cNvPr id="337" name="Google Shape;337;p53"/>
          <p:cNvPicPr preferRelativeResize="0"/>
          <p:nvPr/>
        </p:nvPicPr>
        <p:blipFill>
          <a:blip r:embed="rId7">
            <a:alphaModFix/>
          </a:blip>
          <a:stretch>
            <a:fillRect/>
          </a:stretch>
        </p:blipFill>
        <p:spPr>
          <a:xfrm>
            <a:off x="5671365" y="3796025"/>
            <a:ext cx="3105755" cy="6468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pic>
        <p:nvPicPr>
          <p:cNvPr id="342" name="Google Shape;342;p54"/>
          <p:cNvPicPr preferRelativeResize="0"/>
          <p:nvPr/>
        </p:nvPicPr>
        <p:blipFill>
          <a:blip r:embed="rId3">
            <a:alphaModFix/>
          </a:blip>
          <a:stretch>
            <a:fillRect/>
          </a:stretch>
        </p:blipFill>
        <p:spPr>
          <a:xfrm>
            <a:off x="234825" y="2708150"/>
            <a:ext cx="5166450" cy="2051925"/>
          </a:xfrm>
          <a:prstGeom prst="rect">
            <a:avLst/>
          </a:prstGeom>
          <a:noFill/>
          <a:ln>
            <a:noFill/>
          </a:ln>
        </p:spPr>
      </p:pic>
      <p:pic>
        <p:nvPicPr>
          <p:cNvPr id="343" name="Google Shape;343;p54"/>
          <p:cNvPicPr preferRelativeResize="0"/>
          <p:nvPr/>
        </p:nvPicPr>
        <p:blipFill>
          <a:blip r:embed="rId4">
            <a:alphaModFix/>
          </a:blip>
          <a:stretch>
            <a:fillRect/>
          </a:stretch>
        </p:blipFill>
        <p:spPr>
          <a:xfrm>
            <a:off x="5481525" y="2391750"/>
            <a:ext cx="3366951" cy="2368325"/>
          </a:xfrm>
          <a:prstGeom prst="rect">
            <a:avLst/>
          </a:prstGeom>
          <a:noFill/>
          <a:ln>
            <a:noFill/>
          </a:ln>
        </p:spPr>
      </p:pic>
      <p:pic>
        <p:nvPicPr>
          <p:cNvPr id="344" name="Google Shape;344;p54"/>
          <p:cNvPicPr preferRelativeResize="0"/>
          <p:nvPr/>
        </p:nvPicPr>
        <p:blipFill>
          <a:blip r:embed="rId5">
            <a:alphaModFix/>
          </a:blip>
          <a:stretch>
            <a:fillRect/>
          </a:stretch>
        </p:blipFill>
        <p:spPr>
          <a:xfrm>
            <a:off x="1783969" y="1477175"/>
            <a:ext cx="4106331" cy="804675"/>
          </a:xfrm>
          <a:prstGeom prst="rect">
            <a:avLst/>
          </a:prstGeom>
          <a:noFill/>
          <a:ln>
            <a:noFill/>
          </a:ln>
        </p:spPr>
      </p:pic>
      <p:pic>
        <p:nvPicPr>
          <p:cNvPr id="345" name="Google Shape;345;p54"/>
          <p:cNvPicPr preferRelativeResize="0"/>
          <p:nvPr/>
        </p:nvPicPr>
        <p:blipFill>
          <a:blip r:embed="rId6">
            <a:alphaModFix/>
          </a:blip>
          <a:stretch>
            <a:fillRect/>
          </a:stretch>
        </p:blipFill>
        <p:spPr>
          <a:xfrm>
            <a:off x="1727512" y="380025"/>
            <a:ext cx="4350147" cy="923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5"/>
          <p:cNvSpPr txBox="1"/>
          <p:nvPr/>
        </p:nvSpPr>
        <p:spPr>
          <a:xfrm>
            <a:off x="453000" y="353175"/>
            <a:ext cx="8238000" cy="53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300">
                <a:latin typeface="Oswald"/>
                <a:ea typeface="Oswald"/>
                <a:cs typeface="Oswald"/>
                <a:sym typeface="Oswald"/>
              </a:rPr>
              <a:t>Read Out Initialisation and Manipulation of Spin Qubits</a:t>
            </a:r>
            <a:endParaRPr b="1" sz="2300">
              <a:latin typeface="Oswald"/>
              <a:ea typeface="Oswald"/>
              <a:cs typeface="Oswald"/>
              <a:sym typeface="Oswald"/>
            </a:endParaRPr>
          </a:p>
        </p:txBody>
      </p:sp>
      <p:pic>
        <p:nvPicPr>
          <p:cNvPr id="351" name="Google Shape;351;p55"/>
          <p:cNvPicPr preferRelativeResize="0"/>
          <p:nvPr/>
        </p:nvPicPr>
        <p:blipFill>
          <a:blip r:embed="rId3">
            <a:alphaModFix/>
          </a:blip>
          <a:stretch>
            <a:fillRect/>
          </a:stretch>
        </p:blipFill>
        <p:spPr>
          <a:xfrm>
            <a:off x="617950" y="891977"/>
            <a:ext cx="5229975" cy="1111700"/>
          </a:xfrm>
          <a:prstGeom prst="rect">
            <a:avLst/>
          </a:prstGeom>
          <a:noFill/>
          <a:ln>
            <a:noFill/>
          </a:ln>
        </p:spPr>
      </p:pic>
      <p:sp>
        <p:nvSpPr>
          <p:cNvPr id="352" name="Google Shape;352;p55"/>
          <p:cNvSpPr txBox="1"/>
          <p:nvPr/>
        </p:nvSpPr>
        <p:spPr>
          <a:xfrm>
            <a:off x="543625" y="2081175"/>
            <a:ext cx="4941900" cy="2986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Electrons in the quantum dot tunnels to the reservoir, only if it is in the spin-up state. The current due to this, is detected using the SET.</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The electron from the reservoir can only tunnel back to the spin down state. Hence we have initialised our spin qubit in its spin down state.</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Manipulation of a single qubit is possible through Rabi oscillations.</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By reducing the tunnelling barrier between the two qubits, we can make the  electron wavefunctions overlap.</a:t>
            </a:r>
            <a:endParaRPr>
              <a:latin typeface="Times New Roman"/>
              <a:ea typeface="Times New Roman"/>
              <a:cs typeface="Times New Roman"/>
              <a:sym typeface="Times New Roman"/>
            </a:endParaRPr>
          </a:p>
        </p:txBody>
      </p:sp>
      <p:pic>
        <p:nvPicPr>
          <p:cNvPr id="353" name="Google Shape;353;p55"/>
          <p:cNvPicPr preferRelativeResize="0"/>
          <p:nvPr/>
        </p:nvPicPr>
        <p:blipFill>
          <a:blip r:embed="rId4">
            <a:alphaModFix/>
          </a:blip>
          <a:stretch>
            <a:fillRect/>
          </a:stretch>
        </p:blipFill>
        <p:spPr>
          <a:xfrm>
            <a:off x="5897400" y="891975"/>
            <a:ext cx="2967175" cy="1696125"/>
          </a:xfrm>
          <a:prstGeom prst="rect">
            <a:avLst/>
          </a:prstGeom>
          <a:noFill/>
          <a:ln>
            <a:noFill/>
          </a:ln>
        </p:spPr>
      </p:pic>
      <p:pic>
        <p:nvPicPr>
          <p:cNvPr id="354" name="Google Shape;354;p55"/>
          <p:cNvPicPr preferRelativeResize="0"/>
          <p:nvPr/>
        </p:nvPicPr>
        <p:blipFill>
          <a:blip r:embed="rId5">
            <a:alphaModFix/>
          </a:blip>
          <a:stretch>
            <a:fillRect/>
          </a:stretch>
        </p:blipFill>
        <p:spPr>
          <a:xfrm>
            <a:off x="5897400" y="2672700"/>
            <a:ext cx="2967175" cy="2394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Outline</a:t>
            </a:r>
            <a:endParaRPr/>
          </a:p>
        </p:txBody>
      </p:sp>
      <p:sp>
        <p:nvSpPr>
          <p:cNvPr id="214" name="Google Shape;214;p3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Introduction</a:t>
            </a:r>
            <a:endParaRPr/>
          </a:p>
          <a:p>
            <a:pPr indent="-342900" lvl="0" marL="457200" rtl="0" algn="l">
              <a:spcBef>
                <a:spcPts val="0"/>
              </a:spcBef>
              <a:spcAft>
                <a:spcPts val="0"/>
              </a:spcAft>
              <a:buSzPts val="1800"/>
              <a:buChar char="●"/>
            </a:pPr>
            <a:r>
              <a:rPr lang="en"/>
              <a:t>Quantum dot (QD) from transistor</a:t>
            </a:r>
            <a:endParaRPr/>
          </a:p>
          <a:p>
            <a:pPr indent="-342900" lvl="0" marL="457200" rtl="0" algn="l">
              <a:spcBef>
                <a:spcPts val="0"/>
              </a:spcBef>
              <a:spcAft>
                <a:spcPts val="0"/>
              </a:spcAft>
              <a:buSzPts val="1800"/>
              <a:buChar char="●"/>
            </a:pPr>
            <a:r>
              <a:rPr lang="en"/>
              <a:t>Fabrication of Ga-As gate defined QD</a:t>
            </a:r>
            <a:endParaRPr/>
          </a:p>
          <a:p>
            <a:pPr indent="-342900" lvl="0" marL="457200" rtl="0" algn="l">
              <a:spcBef>
                <a:spcPts val="0"/>
              </a:spcBef>
              <a:spcAft>
                <a:spcPts val="0"/>
              </a:spcAft>
              <a:buSzPts val="1800"/>
              <a:buChar char="●"/>
            </a:pPr>
            <a:r>
              <a:rPr lang="en"/>
              <a:t>Theory of Bloch’s sphere, Rabi oscillations, and a general single qubit gate</a:t>
            </a:r>
            <a:endParaRPr/>
          </a:p>
          <a:p>
            <a:pPr indent="-342900" lvl="0" marL="457200" rtl="0" algn="l">
              <a:spcBef>
                <a:spcPts val="0"/>
              </a:spcBef>
              <a:spcAft>
                <a:spcPts val="0"/>
              </a:spcAft>
              <a:buSzPts val="1800"/>
              <a:buChar char="●"/>
            </a:pPr>
            <a:r>
              <a:rPr lang="en"/>
              <a:t>Initialization, read-out, manipulation of QD, and the CNOT gate</a:t>
            </a:r>
            <a:endParaRPr/>
          </a:p>
          <a:p>
            <a:pPr indent="-342900" lvl="0" marL="457200" rtl="0" algn="l">
              <a:spcBef>
                <a:spcPts val="0"/>
              </a:spcBef>
              <a:spcAft>
                <a:spcPts val="0"/>
              </a:spcAft>
              <a:buSzPts val="1800"/>
              <a:buChar char="●"/>
            </a:pPr>
            <a:r>
              <a:rPr lang="en"/>
              <a:t>Relaxation, decoherence, and advantages of Si</a:t>
            </a:r>
            <a:endParaRPr/>
          </a:p>
          <a:p>
            <a:pPr indent="-342900" lvl="0" marL="457200" rtl="0" algn="l">
              <a:spcBef>
                <a:spcPts val="0"/>
              </a:spcBef>
              <a:spcAft>
                <a:spcPts val="0"/>
              </a:spcAft>
              <a:buSzPts val="1800"/>
              <a:buChar char="●"/>
            </a:pPr>
            <a:r>
              <a:rPr lang="en"/>
              <a:t>Quantum search algorithm, types of QD, scaling challenges faced currently</a:t>
            </a:r>
            <a:endParaRPr/>
          </a:p>
          <a:p>
            <a:pPr indent="-342900" lvl="0" marL="457200" rtl="0" algn="l">
              <a:spcBef>
                <a:spcPts val="0"/>
              </a:spcBef>
              <a:spcAft>
                <a:spcPts val="0"/>
              </a:spcAft>
              <a:buSzPts val="1800"/>
              <a:buChar char="●"/>
            </a:pPr>
            <a:r>
              <a:rPr lang="en"/>
              <a:t>Addressing the challenges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56"/>
          <p:cNvSpPr txBox="1"/>
          <p:nvPr/>
        </p:nvSpPr>
        <p:spPr>
          <a:xfrm>
            <a:off x="1486150" y="162550"/>
            <a:ext cx="683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60" name="Google Shape;360;p56"/>
          <p:cNvSpPr txBox="1"/>
          <p:nvPr/>
        </p:nvSpPr>
        <p:spPr>
          <a:xfrm>
            <a:off x="812750" y="209000"/>
            <a:ext cx="7419300" cy="53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300">
                <a:latin typeface="Oswald"/>
                <a:ea typeface="Oswald"/>
                <a:cs typeface="Oswald"/>
                <a:sym typeface="Oswald"/>
              </a:rPr>
              <a:t>The CNOT Gate</a:t>
            </a:r>
            <a:endParaRPr b="1" sz="2300">
              <a:latin typeface="Oswald"/>
              <a:ea typeface="Oswald"/>
              <a:cs typeface="Oswald"/>
              <a:sym typeface="Oswald"/>
            </a:endParaRPr>
          </a:p>
        </p:txBody>
      </p:sp>
      <p:sp>
        <p:nvSpPr>
          <p:cNvPr id="361" name="Google Shape;361;p56"/>
          <p:cNvSpPr txBox="1"/>
          <p:nvPr/>
        </p:nvSpPr>
        <p:spPr>
          <a:xfrm>
            <a:off x="490550" y="921650"/>
            <a:ext cx="59166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Acts on a two qubit system: </a:t>
            </a:r>
            <a:r>
              <a:rPr b="1" lang="en">
                <a:solidFill>
                  <a:srgbClr val="980000"/>
                </a:solidFill>
                <a:highlight>
                  <a:schemeClr val="lt1"/>
                </a:highlight>
                <a:latin typeface="Times New Roman"/>
                <a:ea typeface="Times New Roman"/>
                <a:cs typeface="Times New Roman"/>
                <a:sym typeface="Times New Roman"/>
              </a:rPr>
              <a:t>Control Qubit</a:t>
            </a:r>
            <a:r>
              <a:rPr lang="en">
                <a:highlight>
                  <a:schemeClr val="lt1"/>
                </a:highlight>
                <a:latin typeface="Times New Roman"/>
                <a:ea typeface="Times New Roman"/>
                <a:cs typeface="Times New Roman"/>
                <a:sym typeface="Times New Roman"/>
              </a:rPr>
              <a:t> and  </a:t>
            </a:r>
            <a:r>
              <a:rPr b="1" lang="en">
                <a:solidFill>
                  <a:srgbClr val="980000"/>
                </a:solidFill>
                <a:highlight>
                  <a:schemeClr val="lt1"/>
                </a:highlight>
                <a:latin typeface="Times New Roman"/>
                <a:ea typeface="Times New Roman"/>
                <a:cs typeface="Times New Roman"/>
                <a:sym typeface="Times New Roman"/>
              </a:rPr>
              <a:t>Target Qubit</a:t>
            </a:r>
            <a:r>
              <a:rPr lang="en">
                <a:highlight>
                  <a:schemeClr val="lt1"/>
                </a:highlight>
                <a:latin typeface="Times New Roman"/>
                <a:ea typeface="Times New Roman"/>
                <a:cs typeface="Times New Roman"/>
                <a:sym typeface="Times New Roman"/>
              </a:rPr>
              <a:t>.</a:t>
            </a:r>
            <a:endParaRPr>
              <a:highlight>
                <a:schemeClr val="lt1"/>
              </a:highlight>
              <a:latin typeface="Times New Roman"/>
              <a:ea typeface="Times New Roman"/>
              <a:cs typeface="Times New Roman"/>
              <a:sym typeface="Times New Roman"/>
            </a:endParaRPr>
          </a:p>
          <a:p>
            <a:pPr indent="0" lvl="0" marL="0" rtl="0" algn="l">
              <a:spcBef>
                <a:spcPts val="0"/>
              </a:spcBef>
              <a:spcAft>
                <a:spcPts val="0"/>
              </a:spcAft>
              <a:buNone/>
            </a:pPr>
            <a:r>
              <a:t/>
            </a:r>
            <a:endParaRPr>
              <a:highlight>
                <a:srgbClr val="00FFFF"/>
              </a:highlight>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a:highlight>
                  <a:schemeClr val="lt1"/>
                </a:highlight>
                <a:latin typeface="Times New Roman"/>
                <a:ea typeface="Times New Roman"/>
                <a:cs typeface="Times New Roman"/>
                <a:sym typeface="Times New Roman"/>
              </a:rPr>
              <a:t>It flips the state of target qubit only if the state of Control qubit is </a:t>
            </a:r>
            <a:endParaRPr>
              <a:highlight>
                <a:schemeClr val="lt1"/>
              </a:highlight>
              <a:latin typeface="Times New Roman"/>
              <a:ea typeface="Times New Roman"/>
              <a:cs typeface="Times New Roman"/>
              <a:sym typeface="Times New Roman"/>
            </a:endParaRPr>
          </a:p>
        </p:txBody>
      </p:sp>
      <p:pic>
        <p:nvPicPr>
          <p:cNvPr id="362" name="Google Shape;362;p56"/>
          <p:cNvPicPr preferRelativeResize="0"/>
          <p:nvPr/>
        </p:nvPicPr>
        <p:blipFill>
          <a:blip r:embed="rId3">
            <a:alphaModFix/>
          </a:blip>
          <a:stretch>
            <a:fillRect/>
          </a:stretch>
        </p:blipFill>
        <p:spPr>
          <a:xfrm>
            <a:off x="6239950" y="392850"/>
            <a:ext cx="2085000" cy="1571225"/>
          </a:xfrm>
          <a:prstGeom prst="rect">
            <a:avLst/>
          </a:prstGeom>
          <a:noFill/>
          <a:ln>
            <a:noFill/>
          </a:ln>
        </p:spPr>
      </p:pic>
      <p:pic>
        <p:nvPicPr>
          <p:cNvPr id="363" name="Google Shape;363;p56"/>
          <p:cNvPicPr preferRelativeResize="0"/>
          <p:nvPr/>
        </p:nvPicPr>
        <p:blipFill>
          <a:blip r:embed="rId4">
            <a:alphaModFix/>
          </a:blip>
          <a:stretch>
            <a:fillRect/>
          </a:stretch>
        </p:blipFill>
        <p:spPr>
          <a:xfrm>
            <a:off x="5727050" y="1437225"/>
            <a:ext cx="259900" cy="242575"/>
          </a:xfrm>
          <a:prstGeom prst="rect">
            <a:avLst/>
          </a:prstGeom>
          <a:noFill/>
          <a:ln>
            <a:noFill/>
          </a:ln>
        </p:spPr>
      </p:pic>
      <p:sp>
        <p:nvSpPr>
          <p:cNvPr id="364" name="Google Shape;364;p56"/>
          <p:cNvSpPr txBox="1"/>
          <p:nvPr/>
        </p:nvSpPr>
        <p:spPr>
          <a:xfrm>
            <a:off x="3939375" y="2107337"/>
            <a:ext cx="50097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0000"/>
              </a:buClr>
              <a:buSzPts val="1400"/>
              <a:buFont typeface="Times New Roman"/>
              <a:buChar char="❏"/>
            </a:pPr>
            <a:r>
              <a:rPr lang="en">
                <a:solidFill>
                  <a:srgbClr val="FF0000"/>
                </a:solidFill>
                <a:latin typeface="Times New Roman"/>
                <a:ea typeface="Times New Roman"/>
                <a:cs typeface="Times New Roman"/>
                <a:sym typeface="Times New Roman"/>
              </a:rPr>
              <a:t>A CNOT gate is achieved at an interaction time of 480 ns.</a:t>
            </a:r>
            <a:endParaRPr>
              <a:solidFill>
                <a:srgbClr val="FF0000"/>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rgbClr val="FF0000"/>
              </a:solidFill>
              <a:latin typeface="Times New Roman"/>
              <a:ea typeface="Times New Roman"/>
              <a:cs typeface="Times New Roman"/>
              <a:sym typeface="Times New Roman"/>
            </a:endParaRPr>
          </a:p>
          <a:p>
            <a:pPr indent="-317500" lvl="0" marL="457200" rtl="0" algn="l">
              <a:spcBef>
                <a:spcPts val="0"/>
              </a:spcBef>
              <a:spcAft>
                <a:spcPts val="0"/>
              </a:spcAft>
              <a:buClr>
                <a:srgbClr val="FF0000"/>
              </a:buClr>
              <a:buSzPts val="1400"/>
              <a:buFont typeface="Times New Roman"/>
              <a:buChar char="❏"/>
            </a:pPr>
            <a:r>
              <a:rPr lang="en">
                <a:solidFill>
                  <a:srgbClr val="FF0000"/>
                </a:solidFill>
                <a:latin typeface="Times New Roman"/>
                <a:ea typeface="Times New Roman"/>
                <a:cs typeface="Times New Roman"/>
                <a:sym typeface="Times New Roman"/>
              </a:rPr>
              <a:t>It is possible to create entangled state using a CNOT state.</a:t>
            </a:r>
            <a:endParaRPr>
              <a:solidFill>
                <a:srgbClr val="FF0000"/>
              </a:solidFill>
              <a:latin typeface="Times New Roman"/>
              <a:ea typeface="Times New Roman"/>
              <a:cs typeface="Times New Roman"/>
              <a:sym typeface="Times New Roman"/>
            </a:endParaRPr>
          </a:p>
        </p:txBody>
      </p:sp>
      <p:grpSp>
        <p:nvGrpSpPr>
          <p:cNvPr id="365" name="Google Shape;365;p56"/>
          <p:cNvGrpSpPr/>
          <p:nvPr/>
        </p:nvGrpSpPr>
        <p:grpSpPr>
          <a:xfrm>
            <a:off x="6484553" y="3081872"/>
            <a:ext cx="2574117" cy="1404087"/>
            <a:chOff x="6608115" y="3178499"/>
            <a:chExt cx="2370710" cy="1540751"/>
          </a:xfrm>
        </p:grpSpPr>
        <p:pic>
          <p:nvPicPr>
            <p:cNvPr id="366" name="Google Shape;366;p56"/>
            <p:cNvPicPr preferRelativeResize="0"/>
            <p:nvPr/>
          </p:nvPicPr>
          <p:blipFill>
            <a:blip r:embed="rId5">
              <a:alphaModFix/>
            </a:blip>
            <a:stretch>
              <a:fillRect/>
            </a:stretch>
          </p:blipFill>
          <p:spPr>
            <a:xfrm>
              <a:off x="6608115" y="3178499"/>
              <a:ext cx="2370710" cy="400200"/>
            </a:xfrm>
            <a:prstGeom prst="rect">
              <a:avLst/>
            </a:prstGeom>
            <a:noFill/>
            <a:ln>
              <a:noFill/>
            </a:ln>
          </p:spPr>
        </p:pic>
        <p:grpSp>
          <p:nvGrpSpPr>
            <p:cNvPr id="367" name="Google Shape;367;p56"/>
            <p:cNvGrpSpPr/>
            <p:nvPr/>
          </p:nvGrpSpPr>
          <p:grpSpPr>
            <a:xfrm>
              <a:off x="6608125" y="3543150"/>
              <a:ext cx="2370700" cy="1176100"/>
              <a:chOff x="6608125" y="3543150"/>
              <a:chExt cx="2370700" cy="1176100"/>
            </a:xfrm>
          </p:grpSpPr>
          <p:pic>
            <p:nvPicPr>
              <p:cNvPr id="368" name="Google Shape;368;p56"/>
              <p:cNvPicPr preferRelativeResize="0"/>
              <p:nvPr/>
            </p:nvPicPr>
            <p:blipFill>
              <a:blip r:embed="rId6">
                <a:alphaModFix/>
              </a:blip>
              <a:stretch>
                <a:fillRect/>
              </a:stretch>
            </p:blipFill>
            <p:spPr>
              <a:xfrm>
                <a:off x="6608125" y="4272841"/>
                <a:ext cx="2370700" cy="446409"/>
              </a:xfrm>
              <a:prstGeom prst="rect">
                <a:avLst/>
              </a:prstGeom>
              <a:noFill/>
              <a:ln>
                <a:noFill/>
              </a:ln>
            </p:spPr>
          </p:pic>
          <p:cxnSp>
            <p:nvCxnSpPr>
              <p:cNvPr id="369" name="Google Shape;369;p56"/>
              <p:cNvCxnSpPr>
                <a:stCxn id="366" idx="2"/>
                <a:endCxn id="368" idx="0"/>
              </p:cNvCxnSpPr>
              <p:nvPr/>
            </p:nvCxnSpPr>
            <p:spPr>
              <a:xfrm>
                <a:off x="7793470" y="3578699"/>
                <a:ext cx="0" cy="694200"/>
              </a:xfrm>
              <a:prstGeom prst="straightConnector1">
                <a:avLst/>
              </a:prstGeom>
              <a:noFill/>
              <a:ln cap="flat" cmpd="sng" w="19050">
                <a:solidFill>
                  <a:schemeClr val="dk2"/>
                </a:solidFill>
                <a:prstDash val="solid"/>
                <a:round/>
                <a:headEnd len="med" w="med" type="none"/>
                <a:tailEnd len="med" w="med" type="triangle"/>
              </a:ln>
            </p:spPr>
          </p:cxnSp>
          <p:sp>
            <p:nvSpPr>
              <p:cNvPr id="370" name="Google Shape;370;p56"/>
              <p:cNvSpPr txBox="1"/>
              <p:nvPr/>
            </p:nvSpPr>
            <p:spPr>
              <a:xfrm rot="5400000">
                <a:off x="7626663" y="3741450"/>
                <a:ext cx="765300" cy="36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CNOT</a:t>
                </a:r>
                <a:endParaRPr b="1"/>
              </a:p>
            </p:txBody>
          </p:sp>
        </p:grpSp>
      </p:grpSp>
      <p:pic>
        <p:nvPicPr>
          <p:cNvPr id="371" name="Google Shape;371;p56"/>
          <p:cNvPicPr preferRelativeResize="0"/>
          <p:nvPr/>
        </p:nvPicPr>
        <p:blipFill>
          <a:blip r:embed="rId7">
            <a:alphaModFix/>
          </a:blip>
          <a:stretch>
            <a:fillRect/>
          </a:stretch>
        </p:blipFill>
        <p:spPr>
          <a:xfrm>
            <a:off x="3829800" y="3200800"/>
            <a:ext cx="2506800" cy="1214275"/>
          </a:xfrm>
          <a:prstGeom prst="rect">
            <a:avLst/>
          </a:prstGeom>
          <a:noFill/>
          <a:ln>
            <a:noFill/>
          </a:ln>
        </p:spPr>
      </p:pic>
      <p:pic>
        <p:nvPicPr>
          <p:cNvPr id="372" name="Google Shape;372;p56"/>
          <p:cNvPicPr preferRelativeResize="0"/>
          <p:nvPr/>
        </p:nvPicPr>
        <p:blipFill>
          <a:blip r:embed="rId8">
            <a:alphaModFix/>
          </a:blip>
          <a:stretch>
            <a:fillRect/>
          </a:stretch>
        </p:blipFill>
        <p:spPr>
          <a:xfrm>
            <a:off x="490550" y="1679800"/>
            <a:ext cx="3049659" cy="3085750"/>
          </a:xfrm>
          <a:prstGeom prst="rect">
            <a:avLst/>
          </a:prstGeom>
          <a:noFill/>
          <a:ln>
            <a:noFill/>
          </a:ln>
        </p:spPr>
      </p:pic>
      <p:sp>
        <p:nvSpPr>
          <p:cNvPr id="373" name="Google Shape;373;p56"/>
          <p:cNvSpPr txBox="1"/>
          <p:nvPr/>
        </p:nvSpPr>
        <p:spPr>
          <a:xfrm>
            <a:off x="812750" y="4765550"/>
            <a:ext cx="2811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38761D"/>
                </a:solidFill>
                <a:latin typeface="Times New Roman"/>
                <a:ea typeface="Times New Roman"/>
                <a:cs typeface="Times New Roman"/>
                <a:sym typeface="Times New Roman"/>
              </a:rPr>
              <a:t>M. Veldhorst et al., Nature 526, 410 (2015)</a:t>
            </a:r>
            <a:endParaRPr b="1" sz="800">
              <a:solidFill>
                <a:srgbClr val="38761D"/>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7"/>
          <p:cNvSpPr txBox="1"/>
          <p:nvPr/>
        </p:nvSpPr>
        <p:spPr>
          <a:xfrm>
            <a:off x="2135176" y="90925"/>
            <a:ext cx="6384300" cy="587100"/>
          </a:xfrm>
          <a:prstGeom prst="rect">
            <a:avLst/>
          </a:prstGeom>
          <a:noFill/>
          <a:ln>
            <a:noFill/>
          </a:ln>
        </p:spPr>
        <p:txBody>
          <a:bodyPr anchorCtr="0" anchor="t" bIns="34275" lIns="68575" spcFirstLastPara="1" rIns="68575" wrap="square" tIns="34275">
            <a:normAutofit/>
          </a:bodyPr>
          <a:lstStyle/>
          <a:p>
            <a:pPr indent="0" lvl="0" marL="0" marR="0" rtl="0" algn="l">
              <a:lnSpc>
                <a:spcPct val="90000"/>
              </a:lnSpc>
              <a:spcBef>
                <a:spcPts val="0"/>
              </a:spcBef>
              <a:spcAft>
                <a:spcPts val="0"/>
              </a:spcAft>
              <a:buClr>
                <a:srgbClr val="833C0B"/>
              </a:buClr>
              <a:buSzPts val="3300"/>
              <a:buFont typeface="Calibri"/>
              <a:buNone/>
            </a:pPr>
            <a:r>
              <a:rPr b="1" i="0" lang="en" sz="3300" u="none" cap="none" strike="noStrike">
                <a:solidFill>
                  <a:srgbClr val="833C0B"/>
                </a:solidFill>
                <a:latin typeface="Calibri"/>
                <a:ea typeface="Calibri"/>
                <a:cs typeface="Calibri"/>
                <a:sym typeface="Calibri"/>
              </a:rPr>
              <a:t>Relaxation and decoherence</a:t>
            </a:r>
            <a:endParaRPr b="1" i="0" sz="6600" u="none" cap="none" strike="noStrike">
              <a:solidFill>
                <a:srgbClr val="833C0B"/>
              </a:solidFill>
              <a:latin typeface="Calibri"/>
              <a:ea typeface="Calibri"/>
              <a:cs typeface="Calibri"/>
              <a:sym typeface="Calibri"/>
            </a:endParaRPr>
          </a:p>
        </p:txBody>
      </p:sp>
      <p:sp>
        <p:nvSpPr>
          <p:cNvPr id="379" name="Google Shape;379;p57"/>
          <p:cNvSpPr txBox="1"/>
          <p:nvPr/>
        </p:nvSpPr>
        <p:spPr>
          <a:xfrm>
            <a:off x="685801" y="678018"/>
            <a:ext cx="7833673" cy="1315745"/>
          </a:xfrm>
          <a:prstGeom prst="rect">
            <a:avLst/>
          </a:prstGeom>
          <a:blipFill rotWithShape="1">
            <a:blip r:embed="rId3">
              <a:alphaModFix/>
            </a:blip>
            <a:stretch>
              <a:fillRect b="-4512" l="-349" r="-466" t="-1735"/>
            </a:stretch>
          </a:blip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en" sz="1400" u="none" cap="none" strike="noStrike">
                <a:latin typeface="Calibri"/>
                <a:ea typeface="Calibri"/>
                <a:cs typeface="Calibri"/>
                <a:sym typeface="Calibri"/>
              </a:rPr>
              <a:t> </a:t>
            </a:r>
            <a:endParaRPr sz="1100"/>
          </a:p>
        </p:txBody>
      </p:sp>
      <p:pic>
        <p:nvPicPr>
          <p:cNvPr id="380" name="Google Shape;380;p57"/>
          <p:cNvPicPr preferRelativeResize="0"/>
          <p:nvPr/>
        </p:nvPicPr>
        <p:blipFill rotWithShape="1">
          <a:blip r:embed="rId4">
            <a:alphaModFix/>
          </a:blip>
          <a:srcRect b="36209" l="0" r="0" t="32195"/>
          <a:stretch/>
        </p:blipFill>
        <p:spPr>
          <a:xfrm>
            <a:off x="1728665" y="2071541"/>
            <a:ext cx="5846952" cy="1457552"/>
          </a:xfrm>
          <a:prstGeom prst="rect">
            <a:avLst/>
          </a:prstGeom>
          <a:noFill/>
          <a:ln>
            <a:noFill/>
          </a:ln>
        </p:spPr>
      </p:pic>
      <p:pic>
        <p:nvPicPr>
          <p:cNvPr id="381" name="Google Shape;381;p57"/>
          <p:cNvPicPr preferRelativeResize="0"/>
          <p:nvPr/>
        </p:nvPicPr>
        <p:blipFill rotWithShape="1">
          <a:blip r:embed="rId4">
            <a:alphaModFix/>
          </a:blip>
          <a:srcRect b="66975" l="23175" r="0" t="0"/>
          <a:stretch/>
        </p:blipFill>
        <p:spPr>
          <a:xfrm>
            <a:off x="0" y="3529092"/>
            <a:ext cx="4491860" cy="1523494"/>
          </a:xfrm>
          <a:prstGeom prst="rect">
            <a:avLst/>
          </a:prstGeom>
          <a:noFill/>
          <a:ln>
            <a:noFill/>
          </a:ln>
        </p:spPr>
      </p:pic>
      <p:pic>
        <p:nvPicPr>
          <p:cNvPr id="382" name="Google Shape;382;p57"/>
          <p:cNvPicPr preferRelativeResize="0"/>
          <p:nvPr/>
        </p:nvPicPr>
        <p:blipFill rotWithShape="1">
          <a:blip r:embed="rId4">
            <a:alphaModFix/>
          </a:blip>
          <a:srcRect b="2384" l="23035" r="0" t="63033"/>
          <a:stretch/>
        </p:blipFill>
        <p:spPr>
          <a:xfrm>
            <a:off x="4944359" y="3625655"/>
            <a:ext cx="4199641" cy="1523494"/>
          </a:xfrm>
          <a:prstGeom prst="rect">
            <a:avLst/>
          </a:prstGeom>
          <a:noFill/>
          <a:ln>
            <a:noFill/>
          </a:ln>
        </p:spPr>
      </p:pic>
      <p:sp>
        <p:nvSpPr>
          <p:cNvPr id="383" name="Google Shape;383;p57"/>
          <p:cNvSpPr txBox="1"/>
          <p:nvPr/>
        </p:nvSpPr>
        <p:spPr>
          <a:xfrm>
            <a:off x="183822" y="2651284"/>
            <a:ext cx="1753385" cy="498455"/>
          </a:xfrm>
          <a:prstGeom prst="rect">
            <a:avLst/>
          </a:prstGeom>
          <a:blipFill rotWithShape="1">
            <a:blip r:embed="rId5">
              <a:alphaModFix/>
            </a:blip>
            <a:stretch>
              <a:fillRect b="0" l="0" r="0" t="0"/>
            </a:stretch>
          </a:blip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400">
                <a:latin typeface="Calibri"/>
                <a:ea typeface="Calibri"/>
                <a:cs typeface="Calibri"/>
                <a:sym typeface="Calibri"/>
              </a:rPr>
              <a:t> </a:t>
            </a:r>
            <a:endParaRPr sz="1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8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8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8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58"/>
          <p:cNvSpPr txBox="1"/>
          <p:nvPr/>
        </p:nvSpPr>
        <p:spPr>
          <a:xfrm>
            <a:off x="2135176" y="90925"/>
            <a:ext cx="6092400" cy="587100"/>
          </a:xfrm>
          <a:prstGeom prst="rect">
            <a:avLst/>
          </a:prstGeom>
          <a:noFill/>
          <a:ln>
            <a:noFill/>
          </a:ln>
        </p:spPr>
        <p:txBody>
          <a:bodyPr anchorCtr="0" anchor="t" bIns="34275" lIns="68575" spcFirstLastPara="1" rIns="68575" wrap="square" tIns="34275">
            <a:normAutofit/>
          </a:bodyPr>
          <a:lstStyle/>
          <a:p>
            <a:pPr indent="0" lvl="0" marL="0" marR="0" rtl="0" algn="l">
              <a:lnSpc>
                <a:spcPct val="90000"/>
              </a:lnSpc>
              <a:spcBef>
                <a:spcPts val="0"/>
              </a:spcBef>
              <a:spcAft>
                <a:spcPts val="0"/>
              </a:spcAft>
              <a:buClr>
                <a:srgbClr val="833C0B"/>
              </a:buClr>
              <a:buSzPts val="3300"/>
              <a:buFont typeface="Calibri"/>
              <a:buNone/>
            </a:pPr>
            <a:r>
              <a:rPr b="1" lang="en" sz="3300">
                <a:solidFill>
                  <a:srgbClr val="833C0B"/>
                </a:solidFill>
                <a:latin typeface="Calibri"/>
                <a:ea typeface="Calibri"/>
                <a:cs typeface="Calibri"/>
                <a:sym typeface="Calibri"/>
              </a:rPr>
              <a:t>Relaxation and decoherence</a:t>
            </a:r>
            <a:endParaRPr b="1" sz="6600">
              <a:solidFill>
                <a:srgbClr val="833C0B"/>
              </a:solidFill>
              <a:latin typeface="Calibri"/>
              <a:ea typeface="Calibri"/>
              <a:cs typeface="Calibri"/>
              <a:sym typeface="Calibri"/>
            </a:endParaRPr>
          </a:p>
        </p:txBody>
      </p:sp>
      <p:sp>
        <p:nvSpPr>
          <p:cNvPr id="389" name="Google Shape;389;p58"/>
          <p:cNvSpPr txBox="1"/>
          <p:nvPr/>
        </p:nvSpPr>
        <p:spPr>
          <a:xfrm>
            <a:off x="728234" y="2634675"/>
            <a:ext cx="7833674" cy="2516074"/>
          </a:xfrm>
          <a:prstGeom prst="rect">
            <a:avLst/>
          </a:prstGeom>
          <a:blipFill rotWithShape="1">
            <a:blip r:embed="rId3">
              <a:alphaModFix/>
            </a:blip>
            <a:stretch>
              <a:fillRect b="0" l="-524" r="-581" t="-906"/>
            </a:stretch>
          </a:blip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400">
                <a:latin typeface="Calibri"/>
                <a:ea typeface="Calibri"/>
                <a:cs typeface="Calibri"/>
                <a:sym typeface="Calibri"/>
              </a:rPr>
              <a:t> </a:t>
            </a:r>
            <a:endParaRPr sz="1100"/>
          </a:p>
        </p:txBody>
      </p:sp>
      <p:sp>
        <p:nvSpPr>
          <p:cNvPr id="390" name="Google Shape;390;p58"/>
          <p:cNvSpPr txBox="1"/>
          <p:nvPr/>
        </p:nvSpPr>
        <p:spPr>
          <a:xfrm>
            <a:off x="707010" y="784781"/>
            <a:ext cx="4956142" cy="3462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800">
                <a:solidFill>
                  <a:srgbClr val="0070C0"/>
                </a:solidFill>
                <a:latin typeface="Calibri"/>
                <a:ea typeface="Calibri"/>
                <a:cs typeface="Calibri"/>
                <a:sym typeface="Calibri"/>
              </a:rPr>
              <a:t>Timescales and Improvements</a:t>
            </a:r>
            <a:endParaRPr b="1" sz="1800">
              <a:solidFill>
                <a:srgbClr val="0070C0"/>
              </a:solidFill>
              <a:latin typeface="Calibri"/>
              <a:ea typeface="Calibri"/>
              <a:cs typeface="Calibri"/>
              <a:sym typeface="Calibri"/>
            </a:endParaRPr>
          </a:p>
        </p:txBody>
      </p:sp>
      <p:pic>
        <p:nvPicPr>
          <p:cNvPr id="391" name="Google Shape;391;p58"/>
          <p:cNvPicPr preferRelativeResize="0"/>
          <p:nvPr/>
        </p:nvPicPr>
        <p:blipFill rotWithShape="1">
          <a:blip r:embed="rId4">
            <a:alphaModFix/>
          </a:blip>
          <a:srcRect b="36209" l="0" r="0" t="32603"/>
          <a:stretch/>
        </p:blipFill>
        <p:spPr>
          <a:xfrm>
            <a:off x="1721595" y="1131030"/>
            <a:ext cx="5846952" cy="1438766"/>
          </a:xfrm>
          <a:prstGeom prst="rect">
            <a:avLst/>
          </a:prstGeom>
          <a:noFill/>
          <a:ln>
            <a:noFill/>
          </a:ln>
        </p:spPr>
      </p:pic>
      <p:sp>
        <p:nvSpPr>
          <p:cNvPr id="392" name="Google Shape;392;p58"/>
          <p:cNvSpPr txBox="1"/>
          <p:nvPr/>
        </p:nvSpPr>
        <p:spPr>
          <a:xfrm>
            <a:off x="233313" y="1689754"/>
            <a:ext cx="1753385" cy="498455"/>
          </a:xfrm>
          <a:prstGeom prst="rect">
            <a:avLst/>
          </a:prstGeom>
          <a:blipFill rotWithShape="1">
            <a:blip r:embed="rId5">
              <a:alphaModFix/>
            </a:blip>
            <a:stretch>
              <a:fillRect b="0" l="0" r="0" t="0"/>
            </a:stretch>
          </a:blip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400">
                <a:latin typeface="Calibri"/>
                <a:ea typeface="Calibri"/>
                <a:cs typeface="Calibri"/>
                <a:sym typeface="Calibri"/>
              </a:rPr>
              <a:t> </a:t>
            </a:r>
            <a:endParaRPr sz="11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59"/>
          <p:cNvSpPr txBox="1"/>
          <p:nvPr/>
        </p:nvSpPr>
        <p:spPr>
          <a:xfrm>
            <a:off x="2135176" y="90925"/>
            <a:ext cx="6092400" cy="587100"/>
          </a:xfrm>
          <a:prstGeom prst="rect">
            <a:avLst/>
          </a:prstGeom>
          <a:noFill/>
          <a:ln>
            <a:noFill/>
          </a:ln>
        </p:spPr>
        <p:txBody>
          <a:bodyPr anchorCtr="0" anchor="t" bIns="34275" lIns="68575" spcFirstLastPara="1" rIns="68575" wrap="square" tIns="34275">
            <a:normAutofit/>
          </a:bodyPr>
          <a:lstStyle/>
          <a:p>
            <a:pPr indent="0" lvl="0" marL="0" marR="0" rtl="0" algn="l">
              <a:lnSpc>
                <a:spcPct val="90000"/>
              </a:lnSpc>
              <a:spcBef>
                <a:spcPts val="0"/>
              </a:spcBef>
              <a:spcAft>
                <a:spcPts val="0"/>
              </a:spcAft>
              <a:buClr>
                <a:srgbClr val="833C0B"/>
              </a:buClr>
              <a:buSzPts val="3300"/>
              <a:buFont typeface="Calibri"/>
              <a:buNone/>
            </a:pPr>
            <a:r>
              <a:rPr b="1" lang="en" sz="3300">
                <a:solidFill>
                  <a:srgbClr val="833C0B"/>
                </a:solidFill>
                <a:latin typeface="Calibri"/>
                <a:ea typeface="Calibri"/>
                <a:cs typeface="Calibri"/>
                <a:sym typeface="Calibri"/>
              </a:rPr>
              <a:t>Relaxation and decoherence</a:t>
            </a:r>
            <a:endParaRPr b="1" sz="6600">
              <a:solidFill>
                <a:srgbClr val="833C0B"/>
              </a:solidFill>
              <a:latin typeface="Calibri"/>
              <a:ea typeface="Calibri"/>
              <a:cs typeface="Calibri"/>
              <a:sym typeface="Calibri"/>
            </a:endParaRPr>
          </a:p>
        </p:txBody>
      </p:sp>
      <p:sp>
        <p:nvSpPr>
          <p:cNvPr id="398" name="Google Shape;398;p59"/>
          <p:cNvSpPr txBox="1"/>
          <p:nvPr/>
        </p:nvSpPr>
        <p:spPr>
          <a:xfrm>
            <a:off x="784781" y="678018"/>
            <a:ext cx="4956142" cy="3462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800">
                <a:solidFill>
                  <a:srgbClr val="0070C0"/>
                </a:solidFill>
                <a:latin typeface="Calibri"/>
                <a:ea typeface="Calibri"/>
                <a:cs typeface="Calibri"/>
                <a:sym typeface="Calibri"/>
              </a:rPr>
              <a:t>Eliminate nuclear spins to boost coherence</a:t>
            </a:r>
            <a:endParaRPr b="1" sz="1800">
              <a:solidFill>
                <a:srgbClr val="0070C0"/>
              </a:solidFill>
              <a:latin typeface="Calibri"/>
              <a:ea typeface="Calibri"/>
              <a:cs typeface="Calibri"/>
              <a:sym typeface="Calibri"/>
            </a:endParaRPr>
          </a:p>
        </p:txBody>
      </p:sp>
      <p:pic>
        <p:nvPicPr>
          <p:cNvPr id="399" name="Google Shape;399;p59"/>
          <p:cNvPicPr preferRelativeResize="0"/>
          <p:nvPr/>
        </p:nvPicPr>
        <p:blipFill rotWithShape="1">
          <a:blip r:embed="rId3">
            <a:alphaModFix/>
          </a:blip>
          <a:srcRect b="0" l="0" r="0" t="0"/>
          <a:stretch/>
        </p:blipFill>
        <p:spPr>
          <a:xfrm>
            <a:off x="1897148" y="1170187"/>
            <a:ext cx="5349703" cy="350931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60"/>
          <p:cNvSpPr txBox="1"/>
          <p:nvPr/>
        </p:nvSpPr>
        <p:spPr>
          <a:xfrm>
            <a:off x="2135176" y="90925"/>
            <a:ext cx="6092400" cy="587100"/>
          </a:xfrm>
          <a:prstGeom prst="rect">
            <a:avLst/>
          </a:prstGeom>
          <a:noFill/>
          <a:ln>
            <a:noFill/>
          </a:ln>
        </p:spPr>
        <p:txBody>
          <a:bodyPr anchorCtr="0" anchor="t" bIns="34275" lIns="68575" spcFirstLastPara="1" rIns="68575" wrap="square" tIns="34275">
            <a:normAutofit/>
          </a:bodyPr>
          <a:lstStyle/>
          <a:p>
            <a:pPr indent="0" lvl="0" marL="0" marR="0" rtl="0" algn="l">
              <a:lnSpc>
                <a:spcPct val="90000"/>
              </a:lnSpc>
              <a:spcBef>
                <a:spcPts val="0"/>
              </a:spcBef>
              <a:spcAft>
                <a:spcPts val="0"/>
              </a:spcAft>
              <a:buClr>
                <a:srgbClr val="833C0B"/>
              </a:buClr>
              <a:buSzPts val="3300"/>
              <a:buFont typeface="Calibri"/>
              <a:buNone/>
            </a:pPr>
            <a:r>
              <a:rPr b="1" lang="en" sz="3300">
                <a:solidFill>
                  <a:srgbClr val="833C0B"/>
                </a:solidFill>
                <a:latin typeface="Calibri"/>
                <a:ea typeface="Calibri"/>
                <a:cs typeface="Calibri"/>
                <a:sym typeface="Calibri"/>
              </a:rPr>
              <a:t>Relaxation and decoherence</a:t>
            </a:r>
            <a:endParaRPr b="1" sz="6600">
              <a:solidFill>
                <a:srgbClr val="833C0B"/>
              </a:solidFill>
              <a:latin typeface="Calibri"/>
              <a:ea typeface="Calibri"/>
              <a:cs typeface="Calibri"/>
              <a:sym typeface="Calibri"/>
            </a:endParaRPr>
          </a:p>
        </p:txBody>
      </p:sp>
      <p:sp>
        <p:nvSpPr>
          <p:cNvPr id="405" name="Google Shape;405;p60"/>
          <p:cNvSpPr txBox="1"/>
          <p:nvPr/>
        </p:nvSpPr>
        <p:spPr>
          <a:xfrm>
            <a:off x="467122" y="754704"/>
            <a:ext cx="8001000" cy="587104"/>
          </a:xfrm>
          <a:prstGeom prst="rect">
            <a:avLst/>
          </a:prstGeom>
          <a:blipFill rotWithShape="1">
            <a:blip r:embed="rId3">
              <a:alphaModFix/>
            </a:blip>
            <a:stretch>
              <a:fillRect b="0" l="-513" r="-627" t="-7810"/>
            </a:stretch>
          </a:blip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400">
                <a:latin typeface="Calibri"/>
                <a:ea typeface="Calibri"/>
                <a:cs typeface="Calibri"/>
                <a:sym typeface="Calibri"/>
              </a:rPr>
              <a:t> </a:t>
            </a:r>
            <a:endParaRPr sz="1100"/>
          </a:p>
        </p:txBody>
      </p:sp>
      <p:pic>
        <p:nvPicPr>
          <p:cNvPr id="406" name="Google Shape;406;p60"/>
          <p:cNvPicPr preferRelativeResize="0"/>
          <p:nvPr/>
        </p:nvPicPr>
        <p:blipFill rotWithShape="1">
          <a:blip r:embed="rId4">
            <a:alphaModFix/>
          </a:blip>
          <a:srcRect b="0" l="0" r="0" t="0"/>
          <a:stretch/>
        </p:blipFill>
        <p:spPr>
          <a:xfrm>
            <a:off x="982745" y="1490795"/>
            <a:ext cx="4482079" cy="3652705"/>
          </a:xfrm>
          <a:prstGeom prst="rect">
            <a:avLst/>
          </a:prstGeom>
          <a:noFill/>
          <a:ln>
            <a:noFill/>
          </a:ln>
        </p:spPr>
      </p:pic>
      <p:sp>
        <p:nvSpPr>
          <p:cNvPr id="407" name="Google Shape;407;p60"/>
          <p:cNvSpPr txBox="1"/>
          <p:nvPr/>
        </p:nvSpPr>
        <p:spPr>
          <a:xfrm>
            <a:off x="5733854" y="2571750"/>
            <a:ext cx="2869602" cy="1523494"/>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lang="en" sz="1100">
                <a:solidFill>
                  <a:schemeClr val="dk1"/>
                </a:solidFill>
                <a:latin typeface="Calibri"/>
                <a:ea typeface="Calibri"/>
                <a:cs typeface="Calibri"/>
                <a:sym typeface="Calibri"/>
              </a:rPr>
              <a:t>FIGURE : DRIVEN EVOLUTION OF A SINGLE QUBIT. When an applied microwave pulse is close to resonance with the spin qubit— that is, with the energy difference between its up and down states (17.98 GHz here)—the qubit undergoes driven rotations, or Rabi oscillation, and the probability of finding it spin-up oscillates as a function of the pulse duration. (Adapted from </a:t>
            </a:r>
            <a:r>
              <a:rPr b="1" lang="en" sz="1100">
                <a:solidFill>
                  <a:schemeClr val="dk1"/>
                </a:solidFill>
                <a:latin typeface="Calibri"/>
                <a:ea typeface="Calibri"/>
                <a:cs typeface="Calibri"/>
                <a:sym typeface="Calibri"/>
              </a:rPr>
              <a:t>ref. 10</a:t>
            </a:r>
            <a:r>
              <a:rPr lang="en" sz="1100">
                <a:solidFill>
                  <a:schemeClr val="dk1"/>
                </a:solidFill>
                <a:latin typeface="Calibri"/>
                <a:ea typeface="Calibri"/>
                <a:cs typeface="Calibri"/>
                <a:sym typeface="Calibri"/>
              </a:rPr>
              <a:t>) </a:t>
            </a:r>
            <a:endParaRPr sz="1100"/>
          </a:p>
          <a:p>
            <a:pPr indent="0" lvl="0" marL="0" marR="0" rtl="0" algn="just">
              <a:spcBef>
                <a:spcPts val="0"/>
              </a:spcBef>
              <a:spcAft>
                <a:spcPts val="0"/>
              </a:spcAft>
              <a:buNone/>
            </a:pPr>
            <a:r>
              <a:t/>
            </a:r>
            <a:endParaRPr sz="1100">
              <a:solidFill>
                <a:schemeClr val="dk1"/>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61"/>
          <p:cNvSpPr txBox="1"/>
          <p:nvPr/>
        </p:nvSpPr>
        <p:spPr>
          <a:xfrm>
            <a:off x="2135176" y="90925"/>
            <a:ext cx="6060600" cy="587100"/>
          </a:xfrm>
          <a:prstGeom prst="rect">
            <a:avLst/>
          </a:prstGeom>
          <a:noFill/>
          <a:ln>
            <a:noFill/>
          </a:ln>
        </p:spPr>
        <p:txBody>
          <a:bodyPr anchorCtr="0" anchor="t" bIns="34275" lIns="68575" spcFirstLastPara="1" rIns="68575" wrap="square" tIns="34275">
            <a:normAutofit/>
          </a:bodyPr>
          <a:lstStyle/>
          <a:p>
            <a:pPr indent="0" lvl="0" marL="0" marR="0" rtl="0" algn="l">
              <a:lnSpc>
                <a:spcPct val="90000"/>
              </a:lnSpc>
              <a:spcBef>
                <a:spcPts val="0"/>
              </a:spcBef>
              <a:spcAft>
                <a:spcPts val="0"/>
              </a:spcAft>
              <a:buClr>
                <a:srgbClr val="833C0B"/>
              </a:buClr>
              <a:buSzPts val="3300"/>
              <a:buFont typeface="Calibri"/>
              <a:buNone/>
            </a:pPr>
            <a:r>
              <a:rPr b="1" lang="en" sz="3300">
                <a:solidFill>
                  <a:srgbClr val="833C0B"/>
                </a:solidFill>
                <a:latin typeface="Calibri"/>
                <a:ea typeface="Calibri"/>
                <a:cs typeface="Calibri"/>
                <a:sym typeface="Calibri"/>
              </a:rPr>
              <a:t>Relaxation and decoherence</a:t>
            </a:r>
            <a:endParaRPr b="1" sz="6600">
              <a:solidFill>
                <a:srgbClr val="833C0B"/>
              </a:solidFill>
              <a:latin typeface="Calibri"/>
              <a:ea typeface="Calibri"/>
              <a:cs typeface="Calibri"/>
              <a:sym typeface="Calibri"/>
            </a:endParaRPr>
          </a:p>
        </p:txBody>
      </p:sp>
      <p:pic>
        <p:nvPicPr>
          <p:cNvPr id="413" name="Google Shape;413;p61"/>
          <p:cNvPicPr preferRelativeResize="0"/>
          <p:nvPr/>
        </p:nvPicPr>
        <p:blipFill rotWithShape="1">
          <a:blip r:embed="rId3">
            <a:alphaModFix/>
          </a:blip>
          <a:srcRect b="0" l="0" r="0" t="59141"/>
          <a:stretch/>
        </p:blipFill>
        <p:spPr>
          <a:xfrm>
            <a:off x="4446153" y="2060279"/>
            <a:ext cx="4387061" cy="1935301"/>
          </a:xfrm>
          <a:prstGeom prst="rect">
            <a:avLst/>
          </a:prstGeom>
          <a:noFill/>
          <a:ln>
            <a:noFill/>
          </a:ln>
        </p:spPr>
      </p:pic>
      <p:pic>
        <p:nvPicPr>
          <p:cNvPr id="414" name="Google Shape;414;p61"/>
          <p:cNvPicPr preferRelativeResize="0"/>
          <p:nvPr/>
        </p:nvPicPr>
        <p:blipFill rotWithShape="1">
          <a:blip r:embed="rId3">
            <a:alphaModFix/>
          </a:blip>
          <a:srcRect b="40079" l="19259" r="0" t="0"/>
          <a:stretch/>
        </p:blipFill>
        <p:spPr>
          <a:xfrm>
            <a:off x="586876" y="1542553"/>
            <a:ext cx="3707627" cy="2970775"/>
          </a:xfrm>
          <a:prstGeom prst="rect">
            <a:avLst/>
          </a:prstGeom>
          <a:noFill/>
          <a:ln>
            <a:noFill/>
          </a:ln>
        </p:spPr>
      </p:pic>
      <p:sp>
        <p:nvSpPr>
          <p:cNvPr id="415" name="Google Shape;415;p61"/>
          <p:cNvSpPr txBox="1"/>
          <p:nvPr/>
        </p:nvSpPr>
        <p:spPr>
          <a:xfrm>
            <a:off x="851362" y="746727"/>
            <a:ext cx="5285487" cy="488549"/>
          </a:xfrm>
          <a:prstGeom prst="rect">
            <a:avLst/>
          </a:prstGeom>
          <a:noFill/>
          <a:ln>
            <a:noFill/>
          </a:ln>
        </p:spPr>
        <p:txBody>
          <a:bodyPr anchorCtr="0" anchor="t" bIns="34275" lIns="68575" spcFirstLastPara="1" rIns="68575" wrap="square" tIns="34275">
            <a:normAutofit/>
          </a:bodyPr>
          <a:lstStyle/>
          <a:p>
            <a:pPr indent="0" lvl="0" marL="0" marR="0" rtl="0" algn="l">
              <a:lnSpc>
                <a:spcPct val="90000"/>
              </a:lnSpc>
              <a:spcBef>
                <a:spcPts val="0"/>
              </a:spcBef>
              <a:spcAft>
                <a:spcPts val="0"/>
              </a:spcAft>
              <a:buClr>
                <a:srgbClr val="0070C0"/>
              </a:buClr>
              <a:buSzPts val="1800"/>
              <a:buFont typeface="Calibri"/>
              <a:buNone/>
            </a:pPr>
            <a:r>
              <a:rPr b="1" lang="en" sz="1800">
                <a:solidFill>
                  <a:srgbClr val="0070C0"/>
                </a:solidFill>
                <a:latin typeface="Calibri"/>
                <a:ea typeface="Calibri"/>
                <a:cs typeface="Calibri"/>
                <a:sym typeface="Calibri"/>
              </a:rPr>
              <a:t>Coherent rotations of a single electron spin </a:t>
            </a:r>
            <a:endParaRPr b="1" sz="1800">
              <a:solidFill>
                <a:srgbClr val="0070C0"/>
              </a:solidFill>
              <a:latin typeface="Calibri"/>
              <a:ea typeface="Calibri"/>
              <a:cs typeface="Calibri"/>
              <a:sym typeface="Calibri"/>
            </a:endParaRPr>
          </a:p>
        </p:txBody>
      </p:sp>
      <p:pic>
        <p:nvPicPr>
          <p:cNvPr id="416" name="Google Shape;416;p61"/>
          <p:cNvPicPr preferRelativeResize="0"/>
          <p:nvPr/>
        </p:nvPicPr>
        <p:blipFill>
          <a:blip r:embed="rId4">
            <a:alphaModFix/>
          </a:blip>
          <a:stretch>
            <a:fillRect/>
          </a:stretch>
        </p:blipFill>
        <p:spPr>
          <a:xfrm>
            <a:off x="4210025" y="1594800"/>
            <a:ext cx="4690375" cy="2210650"/>
          </a:xfrm>
          <a:prstGeom prst="rect">
            <a:avLst/>
          </a:prstGeom>
          <a:noFill/>
          <a:ln>
            <a:noFill/>
          </a:ln>
        </p:spPr>
      </p:pic>
      <p:pic>
        <p:nvPicPr>
          <p:cNvPr id="417" name="Google Shape;417;p61"/>
          <p:cNvPicPr preferRelativeResize="0"/>
          <p:nvPr/>
        </p:nvPicPr>
        <p:blipFill>
          <a:blip r:embed="rId5">
            <a:alphaModFix/>
          </a:blip>
          <a:stretch>
            <a:fillRect/>
          </a:stretch>
        </p:blipFill>
        <p:spPr>
          <a:xfrm>
            <a:off x="184175" y="1303987"/>
            <a:ext cx="3983601" cy="2882864"/>
          </a:xfrm>
          <a:prstGeom prst="rect">
            <a:avLst/>
          </a:prstGeom>
          <a:noFill/>
          <a:ln>
            <a:noFill/>
          </a:ln>
        </p:spPr>
      </p:pic>
      <p:sp>
        <p:nvSpPr>
          <p:cNvPr id="418" name="Google Shape;418;p61"/>
          <p:cNvSpPr txBox="1"/>
          <p:nvPr/>
        </p:nvSpPr>
        <p:spPr>
          <a:xfrm>
            <a:off x="3263525" y="1193450"/>
            <a:ext cx="760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980000"/>
                </a:solidFill>
                <a:latin typeface="Calibri"/>
                <a:ea typeface="Calibri"/>
                <a:cs typeface="Calibri"/>
                <a:sym typeface="Calibri"/>
              </a:rPr>
              <a:t>GaAs</a:t>
            </a:r>
            <a:endParaRPr b="1" sz="1800">
              <a:solidFill>
                <a:srgbClr val="980000"/>
              </a:solidFill>
              <a:latin typeface="Calibri"/>
              <a:ea typeface="Calibri"/>
              <a:cs typeface="Calibri"/>
              <a:sym typeface="Calibri"/>
            </a:endParaRPr>
          </a:p>
        </p:txBody>
      </p:sp>
      <p:sp>
        <p:nvSpPr>
          <p:cNvPr id="419" name="Google Shape;419;p61"/>
          <p:cNvSpPr txBox="1"/>
          <p:nvPr/>
        </p:nvSpPr>
        <p:spPr>
          <a:xfrm>
            <a:off x="8072725" y="1235275"/>
            <a:ext cx="760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980000"/>
                </a:solidFill>
                <a:latin typeface="Calibri"/>
                <a:ea typeface="Calibri"/>
                <a:cs typeface="Calibri"/>
                <a:sym typeface="Calibri"/>
              </a:rPr>
              <a:t>28Si</a:t>
            </a:r>
            <a:endParaRPr b="1" sz="1800">
              <a:solidFill>
                <a:srgbClr val="980000"/>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6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Types of Quantum Dots</a:t>
            </a:r>
            <a:endParaRPr/>
          </a:p>
        </p:txBody>
      </p:sp>
      <p:sp>
        <p:nvSpPr>
          <p:cNvPr id="425" name="Google Shape;425;p6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AutoNum type="arabicPeriod"/>
            </a:pPr>
            <a:r>
              <a:rPr lang="en">
                <a:solidFill>
                  <a:schemeClr val="dk1"/>
                </a:solidFill>
              </a:rPr>
              <a:t>SiGe quantum dot</a:t>
            </a:r>
            <a:endParaRPr>
              <a:solidFill>
                <a:schemeClr val="dk1"/>
              </a:solidFill>
            </a:endParaRPr>
          </a:p>
          <a:p>
            <a:pPr indent="-342900" lvl="0" marL="457200" rtl="0" algn="l">
              <a:spcBef>
                <a:spcPts val="0"/>
              </a:spcBef>
              <a:spcAft>
                <a:spcPts val="0"/>
              </a:spcAft>
              <a:buClr>
                <a:schemeClr val="dk1"/>
              </a:buClr>
              <a:buSzPts val="1800"/>
              <a:buAutoNum type="arabicPeriod"/>
            </a:pPr>
            <a:r>
              <a:rPr lang="en">
                <a:solidFill>
                  <a:schemeClr val="dk1"/>
                </a:solidFill>
              </a:rPr>
              <a:t>MOS quantum dot</a:t>
            </a:r>
            <a:endParaRPr>
              <a:solidFill>
                <a:schemeClr val="dk1"/>
              </a:solidFill>
            </a:endParaRPr>
          </a:p>
        </p:txBody>
      </p:sp>
      <p:pic>
        <p:nvPicPr>
          <p:cNvPr id="426" name="Google Shape;426;p62"/>
          <p:cNvPicPr preferRelativeResize="0"/>
          <p:nvPr/>
        </p:nvPicPr>
        <p:blipFill>
          <a:blip r:embed="rId3">
            <a:alphaModFix/>
          </a:blip>
          <a:stretch>
            <a:fillRect/>
          </a:stretch>
        </p:blipFill>
        <p:spPr>
          <a:xfrm>
            <a:off x="4572000" y="571125"/>
            <a:ext cx="3940000" cy="2561000"/>
          </a:xfrm>
          <a:prstGeom prst="rect">
            <a:avLst/>
          </a:prstGeom>
          <a:noFill/>
          <a:ln>
            <a:noFill/>
          </a:ln>
        </p:spPr>
      </p:pic>
      <p:pic>
        <p:nvPicPr>
          <p:cNvPr id="427" name="Google Shape;427;p62"/>
          <p:cNvPicPr preferRelativeResize="0"/>
          <p:nvPr/>
        </p:nvPicPr>
        <p:blipFill>
          <a:blip r:embed="rId4">
            <a:alphaModFix/>
          </a:blip>
          <a:stretch>
            <a:fillRect/>
          </a:stretch>
        </p:blipFill>
        <p:spPr>
          <a:xfrm>
            <a:off x="311702" y="2479327"/>
            <a:ext cx="4735475" cy="18874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63"/>
          <p:cNvSpPr txBox="1"/>
          <p:nvPr>
            <p:ph type="title"/>
          </p:nvPr>
        </p:nvSpPr>
        <p:spPr>
          <a:xfrm>
            <a:off x="559775" y="679625"/>
            <a:ext cx="2808000" cy="15783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2600"/>
              <a:t>A Two qubit circuit that implements the quantum search algorithm</a:t>
            </a:r>
            <a:endParaRPr sz="2600"/>
          </a:p>
        </p:txBody>
      </p:sp>
      <p:pic>
        <p:nvPicPr>
          <p:cNvPr id="433" name="Google Shape;433;p63"/>
          <p:cNvPicPr preferRelativeResize="0"/>
          <p:nvPr/>
        </p:nvPicPr>
        <p:blipFill>
          <a:blip r:embed="rId3">
            <a:alphaModFix/>
          </a:blip>
          <a:stretch>
            <a:fillRect/>
          </a:stretch>
        </p:blipFill>
        <p:spPr>
          <a:xfrm>
            <a:off x="4043775" y="118000"/>
            <a:ext cx="4452700" cy="4907500"/>
          </a:xfrm>
          <a:prstGeom prst="rect">
            <a:avLst/>
          </a:prstGeom>
          <a:noFill/>
          <a:ln>
            <a:noFill/>
          </a:ln>
        </p:spPr>
      </p:pic>
      <p:sp>
        <p:nvSpPr>
          <p:cNvPr id="434" name="Google Shape;434;p63"/>
          <p:cNvSpPr txBox="1"/>
          <p:nvPr/>
        </p:nvSpPr>
        <p:spPr>
          <a:xfrm>
            <a:off x="562175" y="2654950"/>
            <a:ext cx="3200400" cy="12930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 sz="1800">
                <a:solidFill>
                  <a:schemeClr val="dk2"/>
                </a:solidFill>
                <a:latin typeface="Roboto"/>
                <a:ea typeface="Roboto"/>
                <a:cs typeface="Roboto"/>
                <a:sym typeface="Roboto"/>
              </a:rPr>
              <a:t>The algorithm is designed to invert a function f(x) and identify the unique n-bit input value x0 for which f(x0) = 1.</a:t>
            </a:r>
            <a:endParaRPr sz="1800">
              <a:solidFill>
                <a:schemeClr val="dk2"/>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6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Scaling up: That's the problem!</a:t>
            </a:r>
            <a:endParaRPr/>
          </a:p>
        </p:txBody>
      </p:sp>
      <p:sp>
        <p:nvSpPr>
          <p:cNvPr id="440" name="Google Shape;440;p6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Flexible architecture of quantum dots to allow manipulation of large qubits at a time</a:t>
            </a:r>
            <a:endParaRPr/>
          </a:p>
          <a:p>
            <a:pPr indent="-342900" lvl="0" marL="457200" rtl="0" algn="l">
              <a:spcBef>
                <a:spcPts val="0"/>
              </a:spcBef>
              <a:spcAft>
                <a:spcPts val="0"/>
              </a:spcAft>
              <a:buSzPts val="1800"/>
              <a:buAutoNum type="arabicPeriod"/>
            </a:pPr>
            <a:r>
              <a:rPr lang="en"/>
              <a:t>Uniformity of the device fabricated</a:t>
            </a:r>
            <a:endParaRPr/>
          </a:p>
          <a:p>
            <a:pPr indent="-342900" lvl="0" marL="457200" rtl="0" algn="l">
              <a:spcBef>
                <a:spcPts val="0"/>
              </a:spcBef>
              <a:spcAft>
                <a:spcPts val="0"/>
              </a:spcAft>
              <a:buSzPts val="1800"/>
              <a:buAutoNum type="arabicPeriod"/>
            </a:pPr>
            <a:r>
              <a:rPr lang="en"/>
              <a:t>Wiring issues of qubits when they are scaled to large numbers</a:t>
            </a:r>
            <a:endParaRPr/>
          </a:p>
          <a:p>
            <a:pPr indent="-342900" lvl="0" marL="457200" rtl="0" algn="l">
              <a:spcBef>
                <a:spcPts val="0"/>
              </a:spcBef>
              <a:spcAft>
                <a:spcPts val="0"/>
              </a:spcAft>
              <a:buSzPts val="1800"/>
              <a:buAutoNum type="arabicPeriod"/>
            </a:pPr>
            <a:r>
              <a:rPr lang="en"/>
              <a:t>Also how to preserve qubit information efficiently when transferring it from one processor/memory to another?</a:t>
            </a:r>
            <a:endParaRPr/>
          </a:p>
        </p:txBody>
      </p:sp>
      <p:pic>
        <p:nvPicPr>
          <p:cNvPr id="441" name="Google Shape;441;p64"/>
          <p:cNvPicPr preferRelativeResize="0"/>
          <p:nvPr/>
        </p:nvPicPr>
        <p:blipFill>
          <a:blip r:embed="rId3">
            <a:alphaModFix/>
          </a:blip>
          <a:stretch>
            <a:fillRect/>
          </a:stretch>
        </p:blipFill>
        <p:spPr>
          <a:xfrm>
            <a:off x="400100" y="3212275"/>
            <a:ext cx="2601474" cy="1635550"/>
          </a:xfrm>
          <a:prstGeom prst="rect">
            <a:avLst/>
          </a:prstGeom>
          <a:noFill/>
          <a:ln>
            <a:noFill/>
          </a:ln>
        </p:spPr>
      </p:pic>
      <p:pic>
        <p:nvPicPr>
          <p:cNvPr id="442" name="Google Shape;442;p64"/>
          <p:cNvPicPr preferRelativeResize="0"/>
          <p:nvPr/>
        </p:nvPicPr>
        <p:blipFill>
          <a:blip r:embed="rId4">
            <a:alphaModFix/>
          </a:blip>
          <a:stretch>
            <a:fillRect/>
          </a:stretch>
        </p:blipFill>
        <p:spPr>
          <a:xfrm>
            <a:off x="5131075" y="3046150"/>
            <a:ext cx="2957950" cy="18016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65"/>
          <p:cNvSpPr txBox="1"/>
          <p:nvPr>
            <p:ph type="title"/>
          </p:nvPr>
        </p:nvSpPr>
        <p:spPr>
          <a:xfrm>
            <a:off x="311700" y="1477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All-optical lithography for industrial-scale Silicon spin quantum dot manufacturing</a:t>
            </a:r>
            <a:endParaRPr/>
          </a:p>
        </p:txBody>
      </p:sp>
      <p:sp>
        <p:nvSpPr>
          <p:cNvPr id="448" name="Google Shape;448;p65"/>
          <p:cNvSpPr txBox="1"/>
          <p:nvPr>
            <p:ph idx="1" type="body"/>
          </p:nvPr>
        </p:nvSpPr>
        <p:spPr>
          <a:xfrm>
            <a:off x="311700" y="1164900"/>
            <a:ext cx="6303600" cy="28137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Silicon's VLSI technology has optical lithography based fabrication methods to precisely make patterns up to 20nm. </a:t>
            </a:r>
            <a:endParaRPr sz="1400"/>
          </a:p>
          <a:p>
            <a:pPr indent="-317500" lvl="0" marL="457200" rtl="0" algn="l">
              <a:spcBef>
                <a:spcPts val="0"/>
              </a:spcBef>
              <a:spcAft>
                <a:spcPts val="0"/>
              </a:spcAft>
              <a:buSzPts val="1400"/>
              <a:buChar char="●"/>
            </a:pPr>
            <a:r>
              <a:rPr lang="en" sz="1400"/>
              <a:t>They have minimum fabrication defects, and can be used for mass production of qubit chips. </a:t>
            </a:r>
            <a:endParaRPr sz="1400"/>
          </a:p>
          <a:p>
            <a:pPr indent="-317500" lvl="0" marL="457200" rtl="0" algn="l">
              <a:spcBef>
                <a:spcPts val="0"/>
              </a:spcBef>
              <a:spcAft>
                <a:spcPts val="0"/>
              </a:spcAft>
              <a:buSzPts val="1400"/>
              <a:buChar char="●"/>
            </a:pPr>
            <a:r>
              <a:rPr lang="en" sz="1400"/>
              <a:t>Proposed architecture of Si-quantum dot array that has the flexibility to incorporate up to 10,000 QD arrays.</a:t>
            </a:r>
            <a:endParaRPr sz="1400"/>
          </a:p>
          <a:p>
            <a:pPr indent="0" lvl="0" marL="0" rtl="0" algn="l">
              <a:spcBef>
                <a:spcPts val="1200"/>
              </a:spcBef>
              <a:spcAft>
                <a:spcPts val="1200"/>
              </a:spcAft>
              <a:buNone/>
            </a:pPr>
            <a:r>
              <a:t/>
            </a:r>
            <a:endParaRPr/>
          </a:p>
        </p:txBody>
      </p:sp>
      <p:pic>
        <p:nvPicPr>
          <p:cNvPr id="449" name="Google Shape;449;p65"/>
          <p:cNvPicPr preferRelativeResize="0"/>
          <p:nvPr/>
        </p:nvPicPr>
        <p:blipFill>
          <a:blip r:embed="rId3">
            <a:alphaModFix/>
          </a:blip>
          <a:stretch>
            <a:fillRect/>
          </a:stretch>
        </p:blipFill>
        <p:spPr>
          <a:xfrm>
            <a:off x="6713750" y="1017800"/>
            <a:ext cx="2289825" cy="2770625"/>
          </a:xfrm>
          <a:prstGeom prst="rect">
            <a:avLst/>
          </a:prstGeom>
          <a:noFill/>
          <a:ln>
            <a:noFill/>
          </a:ln>
        </p:spPr>
      </p:pic>
      <p:pic>
        <p:nvPicPr>
          <p:cNvPr id="450" name="Google Shape;450;p65"/>
          <p:cNvPicPr preferRelativeResize="0"/>
          <p:nvPr/>
        </p:nvPicPr>
        <p:blipFill>
          <a:blip r:embed="rId4">
            <a:alphaModFix/>
          </a:blip>
          <a:stretch>
            <a:fillRect/>
          </a:stretch>
        </p:blipFill>
        <p:spPr>
          <a:xfrm>
            <a:off x="846825" y="2727888"/>
            <a:ext cx="1204225" cy="1141147"/>
          </a:xfrm>
          <a:prstGeom prst="rect">
            <a:avLst/>
          </a:prstGeom>
          <a:noFill/>
          <a:ln>
            <a:noFill/>
          </a:ln>
        </p:spPr>
      </p:pic>
      <p:pic>
        <p:nvPicPr>
          <p:cNvPr id="451" name="Google Shape;451;p65"/>
          <p:cNvPicPr preferRelativeResize="0"/>
          <p:nvPr/>
        </p:nvPicPr>
        <p:blipFill>
          <a:blip r:embed="rId5">
            <a:alphaModFix/>
          </a:blip>
          <a:stretch>
            <a:fillRect/>
          </a:stretch>
        </p:blipFill>
        <p:spPr>
          <a:xfrm>
            <a:off x="2120750" y="2702350"/>
            <a:ext cx="1204225" cy="1168978"/>
          </a:xfrm>
          <a:prstGeom prst="rect">
            <a:avLst/>
          </a:prstGeom>
          <a:noFill/>
          <a:ln>
            <a:noFill/>
          </a:ln>
        </p:spPr>
      </p:pic>
      <p:pic>
        <p:nvPicPr>
          <p:cNvPr id="452" name="Google Shape;452;p65"/>
          <p:cNvPicPr preferRelativeResize="0"/>
          <p:nvPr/>
        </p:nvPicPr>
        <p:blipFill>
          <a:blip r:embed="rId6">
            <a:alphaModFix/>
          </a:blip>
          <a:stretch>
            <a:fillRect/>
          </a:stretch>
        </p:blipFill>
        <p:spPr>
          <a:xfrm>
            <a:off x="3467174" y="2733425"/>
            <a:ext cx="1204226" cy="1168975"/>
          </a:xfrm>
          <a:prstGeom prst="rect">
            <a:avLst/>
          </a:prstGeom>
          <a:noFill/>
          <a:ln>
            <a:noFill/>
          </a:ln>
        </p:spPr>
      </p:pic>
      <p:pic>
        <p:nvPicPr>
          <p:cNvPr id="453" name="Google Shape;453;p65"/>
          <p:cNvPicPr preferRelativeResize="0"/>
          <p:nvPr/>
        </p:nvPicPr>
        <p:blipFill>
          <a:blip r:embed="rId7">
            <a:alphaModFix/>
          </a:blip>
          <a:stretch>
            <a:fillRect/>
          </a:stretch>
        </p:blipFill>
        <p:spPr>
          <a:xfrm>
            <a:off x="846825" y="3902402"/>
            <a:ext cx="4085676" cy="918825"/>
          </a:xfrm>
          <a:prstGeom prst="rect">
            <a:avLst/>
          </a:prstGeom>
          <a:noFill/>
          <a:ln>
            <a:noFill/>
          </a:ln>
        </p:spPr>
      </p:pic>
      <p:sp>
        <p:nvSpPr>
          <p:cNvPr id="454" name="Google Shape;454;p65"/>
          <p:cNvSpPr txBox="1"/>
          <p:nvPr/>
        </p:nvSpPr>
        <p:spPr>
          <a:xfrm>
            <a:off x="5718450" y="4180075"/>
            <a:ext cx="3285000" cy="5541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Zwerver, A.M.J., Krähenmann, T., Watson, T.F. et al. Qubits made by advanced semiconductor manufacturing. Nat Electron 5, 184\[Dash]190 (2022). https://doi.org/10.1038/s41928-022-00727-9</a:t>
            </a:r>
            <a:endParaRPr sz="800">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9"/>
          <p:cNvSpPr txBox="1"/>
          <p:nvPr>
            <p:ph type="ctrTitle"/>
          </p:nvPr>
        </p:nvSpPr>
        <p:spPr>
          <a:xfrm>
            <a:off x="311700" y="203700"/>
            <a:ext cx="8520600" cy="64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4080"/>
              <a:t>Why need a quantum computer?</a:t>
            </a:r>
            <a:endParaRPr sz="4080"/>
          </a:p>
        </p:txBody>
      </p:sp>
      <p:sp>
        <p:nvSpPr>
          <p:cNvPr id="220" name="Google Shape;220;p39"/>
          <p:cNvSpPr txBox="1"/>
          <p:nvPr>
            <p:ph idx="1" type="subTitle"/>
          </p:nvPr>
        </p:nvSpPr>
        <p:spPr>
          <a:xfrm>
            <a:off x="311700" y="1418550"/>
            <a:ext cx="8520600" cy="16839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AutoNum type="alphaUcPeriod"/>
            </a:pPr>
            <a:r>
              <a:rPr lang="en" sz="2100"/>
              <a:t>Dealing with classically intractable problems. (</a:t>
            </a:r>
            <a:r>
              <a:rPr b="1" lang="en" sz="2100"/>
              <a:t>Problem specific</a:t>
            </a:r>
            <a:r>
              <a:rPr lang="en" sz="2100"/>
              <a:t>)</a:t>
            </a:r>
            <a:endParaRPr sz="2100"/>
          </a:p>
          <a:p>
            <a:pPr indent="-361950" lvl="0" marL="457200" rtl="0" algn="l">
              <a:spcBef>
                <a:spcPts val="0"/>
              </a:spcBef>
              <a:spcAft>
                <a:spcPts val="0"/>
              </a:spcAft>
              <a:buSzPts val="2100"/>
              <a:buAutoNum type="alphaUcPeriod"/>
            </a:pPr>
            <a:r>
              <a:rPr lang="en" sz="2100"/>
              <a:t>Specially escape and encryption based problems</a:t>
            </a:r>
            <a:r>
              <a:rPr lang="en"/>
              <a:t> (</a:t>
            </a:r>
            <a:r>
              <a:rPr b="1" lang="en"/>
              <a:t>Combinatorics</a:t>
            </a:r>
            <a:r>
              <a:rPr lang="en"/>
              <a:t>).</a:t>
            </a:r>
            <a:endParaRPr sz="2100"/>
          </a:p>
          <a:p>
            <a:pPr indent="0" lvl="0" marL="0" rtl="0" algn="l">
              <a:spcBef>
                <a:spcPts val="0"/>
              </a:spcBef>
              <a:spcAft>
                <a:spcPts val="0"/>
              </a:spcAft>
              <a:buNone/>
            </a:pPr>
            <a:r>
              <a:t/>
            </a:r>
            <a:endParaRPr sz="2100"/>
          </a:p>
          <a:p>
            <a:pPr indent="0" lvl="0" marL="0" rtl="0" algn="l">
              <a:spcBef>
                <a:spcPts val="0"/>
              </a:spcBef>
              <a:spcAft>
                <a:spcPts val="0"/>
              </a:spcAft>
              <a:buNone/>
            </a:pPr>
            <a:r>
              <a:t/>
            </a:r>
            <a:endParaRPr sz="2100"/>
          </a:p>
        </p:txBody>
      </p:sp>
      <p:pic>
        <p:nvPicPr>
          <p:cNvPr id="221" name="Google Shape;221;p39"/>
          <p:cNvPicPr preferRelativeResize="0"/>
          <p:nvPr/>
        </p:nvPicPr>
        <p:blipFill>
          <a:blip r:embed="rId3">
            <a:alphaModFix/>
          </a:blip>
          <a:stretch>
            <a:fillRect/>
          </a:stretch>
        </p:blipFill>
        <p:spPr>
          <a:xfrm>
            <a:off x="3807276" y="2387713"/>
            <a:ext cx="2678475" cy="2293175"/>
          </a:xfrm>
          <a:prstGeom prst="rect">
            <a:avLst/>
          </a:prstGeom>
          <a:noFill/>
          <a:ln>
            <a:noFill/>
          </a:ln>
        </p:spPr>
      </p:pic>
      <p:pic>
        <p:nvPicPr>
          <p:cNvPr id="222" name="Google Shape;222;p39"/>
          <p:cNvPicPr preferRelativeResize="0"/>
          <p:nvPr/>
        </p:nvPicPr>
        <p:blipFill>
          <a:blip r:embed="rId4">
            <a:alphaModFix/>
          </a:blip>
          <a:stretch>
            <a:fillRect/>
          </a:stretch>
        </p:blipFill>
        <p:spPr>
          <a:xfrm>
            <a:off x="345150" y="2408463"/>
            <a:ext cx="3378386" cy="2251701"/>
          </a:xfrm>
          <a:prstGeom prst="rect">
            <a:avLst/>
          </a:prstGeom>
          <a:noFill/>
          <a:ln>
            <a:noFill/>
          </a:ln>
        </p:spPr>
      </p:pic>
      <p:sp>
        <p:nvSpPr>
          <p:cNvPr id="223" name="Google Shape;223;p39"/>
          <p:cNvSpPr txBox="1"/>
          <p:nvPr/>
        </p:nvSpPr>
        <p:spPr>
          <a:xfrm rot="-1325091">
            <a:off x="6595586" y="2980048"/>
            <a:ext cx="2286030" cy="58472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rgbClr val="FF0000"/>
                </a:solidFill>
              </a:rPr>
              <a:t>Conditionals</a:t>
            </a:r>
            <a:endParaRPr b="1" sz="2600">
              <a:solidFill>
                <a:srgbClr val="FF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66"/>
          <p:cNvSpPr txBox="1"/>
          <p:nvPr>
            <p:ph type="title"/>
          </p:nvPr>
        </p:nvSpPr>
        <p:spPr>
          <a:xfrm>
            <a:off x="311700" y="14585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Machine learning to calibrate gate potentials for an efficient spin read-outs</a:t>
            </a:r>
            <a:endParaRPr/>
          </a:p>
        </p:txBody>
      </p:sp>
      <p:sp>
        <p:nvSpPr>
          <p:cNvPr id="460" name="Google Shape;460;p66"/>
          <p:cNvSpPr txBox="1"/>
          <p:nvPr>
            <p:ph idx="1" type="body"/>
          </p:nvPr>
        </p:nvSpPr>
        <p:spPr>
          <a:xfrm>
            <a:off x="311700" y="1229875"/>
            <a:ext cx="8520600" cy="1722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ML schemes have been proposed where the tuning algorithm searches for specific electron transport features in gate-defined quantum dot devices with a gate voltage space of up to eight dimensions. </a:t>
            </a:r>
            <a:endParaRPr sz="1500"/>
          </a:p>
          <a:p>
            <a:pPr indent="-323850" lvl="0" marL="457200" rtl="0" algn="l">
              <a:spcBef>
                <a:spcPts val="0"/>
              </a:spcBef>
              <a:spcAft>
                <a:spcPts val="0"/>
              </a:spcAft>
              <a:buSzPts val="1500"/>
              <a:buChar char="●"/>
            </a:pPr>
            <a:r>
              <a:rPr lang="en" sz="1500"/>
              <a:t>Starting from the full range of each gate voltage, our machine learning algorithm can tune each device to optimal performance in a median time of under 70 minutes.</a:t>
            </a:r>
            <a:endParaRPr sz="1500"/>
          </a:p>
        </p:txBody>
      </p:sp>
      <p:pic>
        <p:nvPicPr>
          <p:cNvPr id="461" name="Google Shape;461;p66"/>
          <p:cNvPicPr preferRelativeResize="0"/>
          <p:nvPr/>
        </p:nvPicPr>
        <p:blipFill>
          <a:blip r:embed="rId3">
            <a:alphaModFix/>
          </a:blip>
          <a:stretch>
            <a:fillRect/>
          </a:stretch>
        </p:blipFill>
        <p:spPr>
          <a:xfrm>
            <a:off x="478725" y="2809625"/>
            <a:ext cx="1910676" cy="1886225"/>
          </a:xfrm>
          <a:prstGeom prst="rect">
            <a:avLst/>
          </a:prstGeom>
          <a:noFill/>
          <a:ln>
            <a:noFill/>
          </a:ln>
        </p:spPr>
      </p:pic>
      <p:sp>
        <p:nvSpPr>
          <p:cNvPr id="462" name="Google Shape;462;p66"/>
          <p:cNvSpPr txBox="1"/>
          <p:nvPr/>
        </p:nvSpPr>
        <p:spPr>
          <a:xfrm>
            <a:off x="2532900" y="2952475"/>
            <a:ext cx="5159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The ML predicted sparse matrix of the gate voltages that give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optimal current readout  for two qubit quantum dots.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463" name="Google Shape;463;p66"/>
          <p:cNvSpPr txBox="1"/>
          <p:nvPr/>
        </p:nvSpPr>
        <p:spPr>
          <a:xfrm>
            <a:off x="2658450" y="4370350"/>
            <a:ext cx="3827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Moon, H., Lennon, D.T., Kirkpatrick, J. et al. Machine learning enables completely automatic tuning of a quantum device faster than human experts. Nat Commun 11, 4161 (2020). https://doi.org/10.1038/s41467-020-17835-9</a:t>
            </a:r>
            <a:endParaRPr sz="800">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67"/>
          <p:cNvSpPr txBox="1"/>
          <p:nvPr>
            <p:ph type="title"/>
          </p:nvPr>
        </p:nvSpPr>
        <p:spPr>
          <a:xfrm>
            <a:off x="311700" y="11475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of quantum multiplexers to reduce the wire contacts, and condense information transfer</a:t>
            </a:r>
            <a:endParaRPr/>
          </a:p>
        </p:txBody>
      </p:sp>
      <p:pic>
        <p:nvPicPr>
          <p:cNvPr id="469" name="Google Shape;469;p67"/>
          <p:cNvPicPr preferRelativeResize="0"/>
          <p:nvPr/>
        </p:nvPicPr>
        <p:blipFill>
          <a:blip r:embed="rId3">
            <a:alphaModFix/>
          </a:blip>
          <a:stretch>
            <a:fillRect/>
          </a:stretch>
        </p:blipFill>
        <p:spPr>
          <a:xfrm>
            <a:off x="311700" y="1173075"/>
            <a:ext cx="4419601" cy="2579747"/>
          </a:xfrm>
          <a:prstGeom prst="rect">
            <a:avLst/>
          </a:prstGeom>
          <a:noFill/>
          <a:ln>
            <a:noFill/>
          </a:ln>
        </p:spPr>
      </p:pic>
      <p:pic>
        <p:nvPicPr>
          <p:cNvPr id="470" name="Google Shape;470;p67"/>
          <p:cNvPicPr preferRelativeResize="0"/>
          <p:nvPr/>
        </p:nvPicPr>
        <p:blipFill>
          <a:blip r:embed="rId4">
            <a:alphaModFix/>
          </a:blip>
          <a:stretch>
            <a:fillRect/>
          </a:stretch>
        </p:blipFill>
        <p:spPr>
          <a:xfrm>
            <a:off x="4389525" y="1660524"/>
            <a:ext cx="4529575" cy="1604225"/>
          </a:xfrm>
          <a:prstGeom prst="rect">
            <a:avLst/>
          </a:prstGeom>
          <a:noFill/>
          <a:ln>
            <a:noFill/>
          </a:ln>
        </p:spPr>
      </p:pic>
      <p:sp>
        <p:nvSpPr>
          <p:cNvPr id="471" name="Google Shape;471;p67"/>
          <p:cNvSpPr txBox="1"/>
          <p:nvPr/>
        </p:nvSpPr>
        <p:spPr>
          <a:xfrm>
            <a:off x="311700" y="4431950"/>
            <a:ext cx="3449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Garcia-Escartin, Juan Carlos &amp; Chamorro-Posada, Pedro. (2007). Quantum Multiplexing for Quantum Computer Networks. </a:t>
            </a:r>
            <a:endParaRPr sz="800">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68"/>
          <p:cNvSpPr txBox="1"/>
          <p:nvPr>
            <p:ph type="title"/>
          </p:nvPr>
        </p:nvSpPr>
        <p:spPr>
          <a:xfrm>
            <a:off x="311700" y="208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Achievement of qudits to carry qubit information</a:t>
            </a:r>
            <a:endParaRPr/>
          </a:p>
        </p:txBody>
      </p:sp>
      <p:sp>
        <p:nvSpPr>
          <p:cNvPr id="477" name="Google Shape;477;p68"/>
          <p:cNvSpPr txBox="1"/>
          <p:nvPr>
            <p:ph idx="1" type="body"/>
          </p:nvPr>
        </p:nvSpPr>
        <p:spPr>
          <a:xfrm>
            <a:off x="311700" y="2944700"/>
            <a:ext cx="8520600" cy="1725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Generation of a qudit using entangled photons. </a:t>
            </a:r>
            <a:endParaRPr/>
          </a:p>
          <a:p>
            <a:pPr indent="-342900" lvl="0" marL="457200" rtl="0" algn="l">
              <a:spcBef>
                <a:spcPts val="1200"/>
              </a:spcBef>
              <a:spcAft>
                <a:spcPts val="0"/>
              </a:spcAft>
              <a:buSzPts val="1800"/>
              <a:buChar char="●"/>
            </a:pPr>
            <a:r>
              <a:rPr lang="en"/>
              <a:t>Generates a multi-dimensional photonic state in a quantum cavity</a:t>
            </a:r>
            <a:endParaRPr/>
          </a:p>
          <a:p>
            <a:pPr indent="-342900" lvl="0" marL="457200" rtl="0" algn="l">
              <a:spcBef>
                <a:spcPts val="0"/>
              </a:spcBef>
              <a:spcAft>
                <a:spcPts val="0"/>
              </a:spcAft>
              <a:buSzPts val="1800"/>
              <a:buChar char="●"/>
            </a:pPr>
            <a:r>
              <a:rPr lang="en"/>
              <a:t>uses the d-dimensional qudit to do manipulations,and </a:t>
            </a:r>
            <a:endParaRPr/>
          </a:p>
          <a:p>
            <a:pPr indent="-342900" lvl="0" marL="457200" rtl="0" algn="l">
              <a:spcBef>
                <a:spcPts val="0"/>
              </a:spcBef>
              <a:spcAft>
                <a:spcPts val="0"/>
              </a:spcAft>
              <a:buSzPts val="1800"/>
              <a:buChar char="●"/>
            </a:pPr>
            <a:r>
              <a:rPr lang="en"/>
              <a:t>reads out photon count to get the final quantum state.</a:t>
            </a:r>
            <a:endParaRPr/>
          </a:p>
        </p:txBody>
      </p:sp>
      <p:pic>
        <p:nvPicPr>
          <p:cNvPr id="478" name="Google Shape;478;p68"/>
          <p:cNvPicPr preferRelativeResize="0"/>
          <p:nvPr/>
        </p:nvPicPr>
        <p:blipFill>
          <a:blip r:embed="rId3">
            <a:alphaModFix/>
          </a:blip>
          <a:stretch>
            <a:fillRect/>
          </a:stretch>
        </p:blipFill>
        <p:spPr>
          <a:xfrm>
            <a:off x="311700" y="963425"/>
            <a:ext cx="7162700" cy="1873500"/>
          </a:xfrm>
          <a:prstGeom prst="rect">
            <a:avLst/>
          </a:prstGeom>
          <a:noFill/>
          <a:ln>
            <a:noFill/>
          </a:ln>
        </p:spPr>
      </p:pic>
      <p:sp>
        <p:nvSpPr>
          <p:cNvPr id="479" name="Google Shape;479;p68"/>
          <p:cNvSpPr txBox="1"/>
          <p:nvPr/>
        </p:nvSpPr>
        <p:spPr>
          <a:xfrm>
            <a:off x="6980700" y="3884825"/>
            <a:ext cx="2222100" cy="9390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Roboto"/>
                <a:ea typeface="Roboto"/>
                <a:cs typeface="Roboto"/>
                <a:sym typeface="Roboto"/>
              </a:rPr>
              <a:t>Sciara, S., Roztocki, P., Fischer, B., Reimer, C., Romero Cortés, L., Munro, W., Moss, D., Cino, A., Caspani, L., Kues, M., Azaña, J. &amp; Morandotti, R. (2021). Scalable and effective multi-level entangled photon states: a promising tool to boost quantum technologies. Nanophotonics, 10(18), 4447-4465. https://doi.org/10.1515/nanoph-2021-0510</a:t>
            </a:r>
            <a:endParaRPr sz="700">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69"/>
          <p:cNvSpPr txBox="1"/>
          <p:nvPr>
            <p:ph type="title"/>
          </p:nvPr>
        </p:nvSpPr>
        <p:spPr>
          <a:xfrm>
            <a:off x="402125" y="20073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40"/>
          <p:cNvSpPr txBox="1"/>
          <p:nvPr>
            <p:ph type="title"/>
          </p:nvPr>
        </p:nvSpPr>
        <p:spPr>
          <a:xfrm>
            <a:off x="311700" y="2817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Classical computer</a:t>
            </a:r>
            <a:endParaRPr/>
          </a:p>
        </p:txBody>
      </p:sp>
      <p:sp>
        <p:nvSpPr>
          <p:cNvPr id="229" name="Google Shape;229;p40"/>
          <p:cNvSpPr txBox="1"/>
          <p:nvPr>
            <p:ph idx="1" type="body"/>
          </p:nvPr>
        </p:nvSpPr>
        <p:spPr>
          <a:xfrm>
            <a:off x="311700" y="854425"/>
            <a:ext cx="8520600" cy="3214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1500">
                <a:solidFill>
                  <a:srgbClr val="273239"/>
                </a:solidFill>
                <a:highlight>
                  <a:srgbClr val="FFFFFF"/>
                </a:highlight>
              </a:rPr>
              <a:t>Binary signals are measured in bits.</a:t>
            </a:r>
            <a:endParaRPr sz="1500">
              <a:solidFill>
                <a:srgbClr val="273239"/>
              </a:solidFill>
              <a:highlight>
                <a:srgbClr val="FFFFFF"/>
              </a:highlight>
            </a:endParaRPr>
          </a:p>
          <a:p>
            <a:pPr indent="0" lvl="0" marL="0" rtl="0" algn="l">
              <a:spcBef>
                <a:spcPts val="1200"/>
              </a:spcBef>
              <a:spcAft>
                <a:spcPts val="0"/>
              </a:spcAft>
              <a:buNone/>
            </a:pPr>
            <a:r>
              <a:rPr b="1" lang="en" sz="1500">
                <a:solidFill>
                  <a:srgbClr val="273239"/>
                </a:solidFill>
                <a:highlight>
                  <a:schemeClr val="lt1"/>
                </a:highlight>
              </a:rPr>
              <a:t>It’s a single unit of information that has a value of either 0 or 1 (off or on, false or true, low or high).</a:t>
            </a:r>
            <a:endParaRPr b="1" sz="1500">
              <a:solidFill>
                <a:srgbClr val="273239"/>
              </a:solidFill>
              <a:highlight>
                <a:schemeClr val="lt1"/>
              </a:highlight>
            </a:endParaRPr>
          </a:p>
          <a:p>
            <a:pPr indent="0" lvl="0" marL="0" rtl="0" algn="l">
              <a:spcBef>
                <a:spcPts val="1200"/>
              </a:spcBef>
              <a:spcAft>
                <a:spcPts val="0"/>
              </a:spcAft>
              <a:buNone/>
            </a:pPr>
            <a:r>
              <a:rPr b="1" lang="en" sz="1500">
                <a:solidFill>
                  <a:srgbClr val="273239"/>
                </a:solidFill>
                <a:highlight>
                  <a:schemeClr val="lt1"/>
                </a:highlight>
              </a:rPr>
              <a:t>Similar as low and high resistive state.</a:t>
            </a:r>
            <a:endParaRPr sz="1500">
              <a:solidFill>
                <a:srgbClr val="273239"/>
              </a:solidFill>
              <a:highlight>
                <a:srgbClr val="FFFFFF"/>
              </a:highlight>
            </a:endParaRPr>
          </a:p>
          <a:p>
            <a:pPr indent="0" lvl="0" marL="0" rtl="0" algn="l">
              <a:spcBef>
                <a:spcPts val="1200"/>
              </a:spcBef>
              <a:spcAft>
                <a:spcPts val="0"/>
              </a:spcAft>
              <a:buNone/>
            </a:pPr>
            <a:r>
              <a:rPr lang="en" sz="1500">
                <a:solidFill>
                  <a:srgbClr val="273239"/>
                </a:solidFill>
                <a:highlight>
                  <a:srgbClr val="FFFFFF"/>
                </a:highlight>
              </a:rPr>
              <a:t>More complicated the code, more </a:t>
            </a:r>
            <a:r>
              <a:rPr lang="en" sz="1500">
                <a:solidFill>
                  <a:srgbClr val="273239"/>
                </a:solidFill>
                <a:highlight>
                  <a:srgbClr val="FFFFFF"/>
                </a:highlight>
              </a:rPr>
              <a:t>processing</a:t>
            </a:r>
            <a:r>
              <a:rPr lang="en" sz="1500">
                <a:solidFill>
                  <a:srgbClr val="273239"/>
                </a:solidFill>
                <a:highlight>
                  <a:srgbClr val="FFFFFF"/>
                </a:highlight>
              </a:rPr>
              <a:t> power is required and longer it takes to reach the computational objective.</a:t>
            </a:r>
            <a:endParaRPr sz="1500">
              <a:solidFill>
                <a:srgbClr val="273239"/>
              </a:solidFill>
              <a:highlight>
                <a:srgbClr val="FFFFFF"/>
              </a:highlight>
            </a:endParaRPr>
          </a:p>
          <a:p>
            <a:pPr indent="0" lvl="0" marL="0" rtl="0" algn="l">
              <a:spcBef>
                <a:spcPts val="1200"/>
              </a:spcBef>
              <a:spcAft>
                <a:spcPts val="0"/>
              </a:spcAft>
              <a:buNone/>
            </a:pPr>
            <a:r>
              <a:rPr b="1" lang="en" sz="1500">
                <a:solidFill>
                  <a:srgbClr val="273239"/>
                </a:solidFill>
                <a:highlight>
                  <a:srgbClr val="FFFFFF"/>
                </a:highlight>
              </a:rPr>
              <a:t>Where do classical computer struggle?</a:t>
            </a:r>
            <a:endParaRPr b="1" sz="1500">
              <a:solidFill>
                <a:srgbClr val="273239"/>
              </a:solidFill>
              <a:highlight>
                <a:srgbClr val="FFFFFF"/>
              </a:highlight>
            </a:endParaRPr>
          </a:p>
          <a:p>
            <a:pPr indent="0" lvl="0" marL="0" rtl="0" algn="l">
              <a:spcBef>
                <a:spcPts val="1200"/>
              </a:spcBef>
              <a:spcAft>
                <a:spcPts val="0"/>
              </a:spcAft>
              <a:buNone/>
            </a:pPr>
            <a:r>
              <a:rPr lang="en" sz="1500">
                <a:solidFill>
                  <a:srgbClr val="273239"/>
                </a:solidFill>
                <a:highlight>
                  <a:srgbClr val="FFFFFF"/>
                </a:highlight>
              </a:rPr>
              <a:t>Combinatorics → Finding arrangement of items that optimize some goals. </a:t>
            </a:r>
            <a:endParaRPr sz="1500">
              <a:solidFill>
                <a:srgbClr val="273239"/>
              </a:solidFill>
              <a:highlight>
                <a:srgbClr val="FFFFFF"/>
              </a:highlight>
            </a:endParaRPr>
          </a:p>
          <a:p>
            <a:pPr indent="0" lvl="0" marL="0" rtl="0" algn="l">
              <a:spcBef>
                <a:spcPts val="1200"/>
              </a:spcBef>
              <a:spcAft>
                <a:spcPts val="0"/>
              </a:spcAft>
              <a:buNone/>
            </a:pPr>
            <a:r>
              <a:rPr lang="en" sz="1500">
                <a:solidFill>
                  <a:srgbClr val="273239"/>
                </a:solidFill>
                <a:highlight>
                  <a:srgbClr val="FFFFFF"/>
                </a:highlight>
              </a:rPr>
              <a:t>So, as the no.of items grow, no.of combinations grow exponentially.</a:t>
            </a:r>
            <a:endParaRPr sz="1500">
              <a:solidFill>
                <a:srgbClr val="273239"/>
              </a:solidFill>
              <a:highlight>
                <a:srgbClr val="FFFFFF"/>
              </a:highlight>
            </a:endParaRPr>
          </a:p>
          <a:p>
            <a:pPr indent="0" lvl="0" marL="0" rtl="0" algn="l">
              <a:spcBef>
                <a:spcPts val="1200"/>
              </a:spcBef>
              <a:spcAft>
                <a:spcPts val="1200"/>
              </a:spcAft>
              <a:buNone/>
            </a:pPr>
            <a:r>
              <a:rPr lang="en" sz="1500">
                <a:solidFill>
                  <a:srgbClr val="273239"/>
                </a:solidFill>
                <a:highlight>
                  <a:srgbClr val="FFFFFF"/>
                </a:highlight>
              </a:rPr>
              <a:t>To find solution classical computer has to iterate </a:t>
            </a:r>
            <a:r>
              <a:rPr lang="en" sz="1500">
                <a:solidFill>
                  <a:srgbClr val="273239"/>
                </a:solidFill>
                <a:highlight>
                  <a:srgbClr val="FFFFFF"/>
                </a:highlight>
              </a:rPr>
              <a:t>through</a:t>
            </a:r>
            <a:r>
              <a:rPr lang="en" sz="1500">
                <a:solidFill>
                  <a:srgbClr val="273239"/>
                </a:solidFill>
                <a:highlight>
                  <a:srgbClr val="FFFFFF"/>
                </a:highlight>
              </a:rPr>
              <a:t> each permutation to find an optimal solution.</a:t>
            </a:r>
            <a:endParaRPr b="1" sz="1500">
              <a:solidFill>
                <a:srgbClr val="273239"/>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41"/>
          <p:cNvSpPr txBox="1"/>
          <p:nvPr>
            <p:ph type="title"/>
          </p:nvPr>
        </p:nvSpPr>
        <p:spPr>
          <a:xfrm>
            <a:off x="311700" y="1306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Quantum computer</a:t>
            </a:r>
            <a:endParaRPr/>
          </a:p>
        </p:txBody>
      </p:sp>
      <p:sp>
        <p:nvSpPr>
          <p:cNvPr id="235" name="Google Shape;235;p41"/>
          <p:cNvSpPr txBox="1"/>
          <p:nvPr>
            <p:ph idx="1" type="body"/>
          </p:nvPr>
        </p:nvSpPr>
        <p:spPr>
          <a:xfrm>
            <a:off x="263125" y="686250"/>
            <a:ext cx="8520600" cy="42144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Atomic states to run computation.</a:t>
            </a:r>
            <a:endParaRPr/>
          </a:p>
          <a:p>
            <a:pPr indent="0" lvl="0" marL="0" rtl="0" algn="l">
              <a:spcBef>
                <a:spcPts val="1200"/>
              </a:spcBef>
              <a:spcAft>
                <a:spcPts val="0"/>
              </a:spcAft>
              <a:buNone/>
            </a:pPr>
            <a:r>
              <a:rPr lang="en"/>
              <a:t>Data is held in qubits.</a:t>
            </a:r>
            <a:endParaRPr/>
          </a:p>
          <a:p>
            <a:pPr indent="0" lvl="0" marL="0" rtl="0" algn="l">
              <a:spcBef>
                <a:spcPts val="1200"/>
              </a:spcBef>
              <a:spcAft>
                <a:spcPts val="0"/>
              </a:spcAft>
              <a:buNone/>
            </a:pPr>
            <a:r>
              <a:rPr lang="en"/>
              <a:t>Qubit: Two level quantum system! </a:t>
            </a:r>
            <a:endParaRPr/>
          </a:p>
          <a:p>
            <a:pPr indent="0" lvl="0" marL="0" rtl="0" algn="l">
              <a:spcBef>
                <a:spcPts val="1200"/>
              </a:spcBef>
              <a:spcAft>
                <a:spcPts val="0"/>
              </a:spcAft>
              <a:buNone/>
            </a:pPr>
            <a:r>
              <a:rPr lang="en"/>
              <a:t>Eg: Spin in magnetic field or a photon. (0&amp;1 will be the </a:t>
            </a:r>
            <a:r>
              <a:rPr lang="en"/>
              <a:t>spin states</a:t>
            </a:r>
            <a:r>
              <a:rPr lang="en"/>
              <a:t>)</a:t>
            </a:r>
            <a:endParaRPr/>
          </a:p>
          <a:p>
            <a:pPr indent="0" lvl="0" marL="0" rtl="0" algn="l">
              <a:spcBef>
                <a:spcPts val="1200"/>
              </a:spcBef>
              <a:spcAft>
                <a:spcPts val="0"/>
              </a:spcAft>
              <a:buNone/>
            </a:pPr>
            <a:r>
              <a:rPr lang="en"/>
              <a:t>In quantum world the qubit doesn’t need to be in 0 or 1 state. It can be in any proportions of both the states → SUPERPOSITION.</a:t>
            </a:r>
            <a:endParaRPr/>
          </a:p>
          <a:p>
            <a:pPr indent="0" lvl="0" marL="0" rtl="0" algn="l">
              <a:spcBef>
                <a:spcPts val="1200"/>
              </a:spcBef>
              <a:spcAft>
                <a:spcPts val="0"/>
              </a:spcAft>
              <a:buNone/>
            </a:pPr>
            <a:r>
              <a:rPr lang="en"/>
              <a:t>Until the measurement is done the qubit is in superposition of probabilities of 0’s and 1’s. The </a:t>
            </a:r>
            <a:r>
              <a:rPr lang="en"/>
              <a:t>instant we measure it collapses into one of the definite states.</a:t>
            </a:r>
            <a:endParaRPr/>
          </a:p>
          <a:p>
            <a:pPr indent="0" lvl="0" marL="0" rtl="0" algn="l">
              <a:spcBef>
                <a:spcPts val="1200"/>
              </a:spcBef>
              <a:spcAft>
                <a:spcPts val="0"/>
              </a:spcAft>
              <a:buClr>
                <a:schemeClr val="dk1"/>
              </a:buClr>
              <a:buSzPct val="73333"/>
              <a:buFont typeface="Arial"/>
              <a:buNone/>
            </a:pPr>
            <a:r>
              <a:rPr b="1" lang="en" sz="1500">
                <a:solidFill>
                  <a:srgbClr val="273239"/>
                </a:solidFill>
                <a:highlight>
                  <a:schemeClr val="lt1"/>
                </a:highlight>
              </a:rPr>
              <a:t>Superposition of states make the difference.</a:t>
            </a:r>
            <a:endParaRPr b="1" sz="1500">
              <a:solidFill>
                <a:srgbClr val="273239"/>
              </a:solidFill>
              <a:highlight>
                <a:schemeClr val="lt1"/>
              </a:highlight>
            </a:endParaRPr>
          </a:p>
          <a:p>
            <a:pPr indent="0" lvl="0" marL="0" rtl="0" algn="ctr">
              <a:spcBef>
                <a:spcPts val="1200"/>
              </a:spcBef>
              <a:spcAft>
                <a:spcPts val="0"/>
              </a:spcAft>
              <a:buNone/>
            </a:pPr>
            <a:r>
              <a:rPr b="1" lang="en" sz="1978">
                <a:solidFill>
                  <a:srgbClr val="273239"/>
                </a:solidFill>
                <a:highlight>
                  <a:schemeClr val="lt1"/>
                </a:highlight>
              </a:rPr>
              <a:t>2^(no.of qubits)  = no.of classical bits</a:t>
            </a:r>
            <a:endParaRPr b="1" sz="1978">
              <a:solidFill>
                <a:srgbClr val="273239"/>
              </a:solidFill>
              <a:highlight>
                <a:schemeClr val="lt1"/>
              </a:highlight>
            </a:endParaRPr>
          </a:p>
          <a:p>
            <a:pPr indent="0" lvl="0" marL="0" rtl="0" algn="l">
              <a:spcBef>
                <a:spcPts val="1200"/>
              </a:spcBef>
              <a:spcAft>
                <a:spcPts val="0"/>
              </a:spcAft>
              <a:buNone/>
            </a:pPr>
            <a:r>
              <a:rPr lang="en" sz="1978">
                <a:solidFill>
                  <a:srgbClr val="273239"/>
                </a:solidFill>
                <a:highlight>
                  <a:schemeClr val="lt1"/>
                </a:highlight>
              </a:rPr>
              <a:t>Recently Google’s quantum computer solved a complex problem in 4 mins which would require 10,000 years in our best classical computer available.</a:t>
            </a:r>
            <a:endParaRPr sz="1978">
              <a:solidFill>
                <a:srgbClr val="273239"/>
              </a:solidFill>
              <a:highlight>
                <a:schemeClr val="lt1"/>
              </a:highlight>
            </a:endParaRPr>
          </a:p>
          <a:p>
            <a:pPr indent="0" lvl="0" marL="0" rtl="0" algn="l">
              <a:spcBef>
                <a:spcPts val="1200"/>
              </a:spcBef>
              <a:spcAft>
                <a:spcPts val="1200"/>
              </a:spcAft>
              <a:buNone/>
            </a:pPr>
            <a:r>
              <a:rPr lang="en" sz="1978">
                <a:solidFill>
                  <a:srgbClr val="273239"/>
                </a:solidFill>
                <a:highlight>
                  <a:schemeClr val="lt1"/>
                </a:highlight>
              </a:rPr>
              <a:t>Quantum computing addresses 5 domains in total: </a:t>
            </a:r>
            <a:r>
              <a:rPr b="1" lang="en" sz="1978">
                <a:solidFill>
                  <a:srgbClr val="273239"/>
                </a:solidFill>
                <a:highlight>
                  <a:schemeClr val="lt1"/>
                </a:highlight>
              </a:rPr>
              <a:t>AI (QML), Drug discovery, Cyber security, Complex manufacturing, Financial services.</a:t>
            </a:r>
            <a:endParaRPr b="1" sz="1978">
              <a:solidFill>
                <a:srgbClr val="273239"/>
              </a:solidFill>
              <a:highlight>
                <a:schemeClr val="lt1"/>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2"/>
          <p:cNvSpPr txBox="1"/>
          <p:nvPr>
            <p:ph idx="1" type="body"/>
          </p:nvPr>
        </p:nvSpPr>
        <p:spPr>
          <a:xfrm>
            <a:off x="184175" y="24300"/>
            <a:ext cx="8959800" cy="5094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Superpowers of quantum computer : (i) Superposition    (ii) Entanglement</a:t>
            </a:r>
            <a:endParaRPr/>
          </a:p>
          <a:p>
            <a:pPr indent="0" lvl="0" marL="0" rtl="0" algn="l">
              <a:spcBef>
                <a:spcPts val="1200"/>
              </a:spcBef>
              <a:spcAft>
                <a:spcPts val="0"/>
              </a:spcAft>
              <a:buNone/>
            </a:pPr>
            <a:r>
              <a:rPr lang="en"/>
              <a:t>(i) </a:t>
            </a:r>
            <a:r>
              <a:rPr b="1" lang="en"/>
              <a:t>Superposition:</a:t>
            </a:r>
            <a:endParaRPr b="1"/>
          </a:p>
          <a:p>
            <a:pPr indent="0" lvl="0" marL="0" rtl="0" algn="l">
              <a:spcBef>
                <a:spcPts val="1200"/>
              </a:spcBef>
              <a:spcAft>
                <a:spcPts val="0"/>
              </a:spcAft>
              <a:buNone/>
            </a:pPr>
            <a:r>
              <a:rPr lang="en"/>
              <a:t>A 4 bit information will have 2^4 possible combinations. </a:t>
            </a:r>
            <a:endParaRPr/>
          </a:p>
          <a:p>
            <a:pPr indent="0" lvl="0" marL="0" rtl="0" algn="l">
              <a:spcBef>
                <a:spcPts val="1200"/>
              </a:spcBef>
              <a:spcAft>
                <a:spcPts val="0"/>
              </a:spcAft>
              <a:buNone/>
            </a:pPr>
            <a:r>
              <a:rPr lang="en"/>
              <a:t>Classical computer will require 16 bits to store all possible combinations. Whereas a </a:t>
            </a:r>
            <a:r>
              <a:rPr lang="en"/>
              <a:t>quantum</a:t>
            </a:r>
            <a:r>
              <a:rPr lang="en"/>
              <a:t> computer can store all the information in just 4 qubits.</a:t>
            </a:r>
            <a:endParaRPr/>
          </a:p>
          <a:p>
            <a:pPr indent="0" lvl="0" marL="0" rtl="0" algn="l">
              <a:spcBef>
                <a:spcPts val="1200"/>
              </a:spcBef>
              <a:spcAft>
                <a:spcPts val="0"/>
              </a:spcAft>
              <a:buNone/>
            </a:pPr>
            <a:r>
              <a:rPr lang="en"/>
              <a:t>Eg : Imagine a 100 bit </a:t>
            </a:r>
            <a:r>
              <a:rPr lang="en"/>
              <a:t>information in a quantum computer will require just 100 qubits, but in a classical computer it requires 1.2676506 x 10^30 bits!!!</a:t>
            </a:r>
            <a:endParaRPr/>
          </a:p>
          <a:p>
            <a:pPr indent="0" lvl="0" marL="0" rtl="0" algn="l">
              <a:spcBef>
                <a:spcPts val="1200"/>
              </a:spcBef>
              <a:spcAft>
                <a:spcPts val="0"/>
              </a:spcAft>
              <a:buNone/>
            </a:pPr>
            <a:r>
              <a:rPr lang="en"/>
              <a:t>(ii) </a:t>
            </a:r>
            <a:r>
              <a:rPr b="1" lang="en"/>
              <a:t>Entanglement:</a:t>
            </a:r>
            <a:endParaRPr b="1"/>
          </a:p>
          <a:p>
            <a:pPr indent="0" lvl="0" marL="0" rtl="0" algn="l">
              <a:spcBef>
                <a:spcPts val="1200"/>
              </a:spcBef>
              <a:spcAft>
                <a:spcPts val="0"/>
              </a:spcAft>
              <a:buNone/>
            </a:pPr>
            <a:r>
              <a:rPr lang="en"/>
              <a:t>Data held in qubits effect the data held in other qubits no matter how far they are apart. (i.e. measuring each qubit will deduce the properties of other qubit without having a look)</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41" name="Google Shape;241;p42"/>
          <p:cNvPicPr preferRelativeResize="0"/>
          <p:nvPr/>
        </p:nvPicPr>
        <p:blipFill>
          <a:blip r:embed="rId3">
            <a:alphaModFix/>
          </a:blip>
          <a:stretch>
            <a:fillRect/>
          </a:stretch>
        </p:blipFill>
        <p:spPr>
          <a:xfrm>
            <a:off x="745800" y="4020075"/>
            <a:ext cx="3665174" cy="1123425"/>
          </a:xfrm>
          <a:prstGeom prst="rect">
            <a:avLst/>
          </a:prstGeom>
          <a:noFill/>
          <a:ln>
            <a:noFill/>
          </a:ln>
        </p:spPr>
      </p:pic>
      <p:pic>
        <p:nvPicPr>
          <p:cNvPr id="242" name="Google Shape;242;p42"/>
          <p:cNvPicPr preferRelativeResize="0"/>
          <p:nvPr/>
        </p:nvPicPr>
        <p:blipFill>
          <a:blip r:embed="rId4">
            <a:alphaModFix/>
          </a:blip>
          <a:stretch>
            <a:fillRect/>
          </a:stretch>
        </p:blipFill>
        <p:spPr>
          <a:xfrm>
            <a:off x="4966275" y="3892550"/>
            <a:ext cx="3374650" cy="1001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 </a:t>
            </a:r>
            <a:r>
              <a:rPr lang="en"/>
              <a:t>Vincenzo's</a:t>
            </a:r>
            <a:r>
              <a:rPr lang="en"/>
              <a:t> criteria</a:t>
            </a:r>
            <a:endParaRPr/>
          </a:p>
        </p:txBody>
      </p:sp>
      <p:sp>
        <p:nvSpPr>
          <p:cNvPr id="248" name="Google Shape;248;p4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fontScale="92500" lnSpcReduction="10000"/>
          </a:bodyPr>
          <a:lstStyle/>
          <a:p>
            <a:pPr indent="-334327" lvl="0" marL="457200" rtl="0" algn="l">
              <a:spcBef>
                <a:spcPts val="0"/>
              </a:spcBef>
              <a:spcAft>
                <a:spcPts val="0"/>
              </a:spcAft>
              <a:buSzPct val="100000"/>
              <a:buAutoNum type="arabicPeriod"/>
            </a:pPr>
            <a:r>
              <a:rPr lang="en"/>
              <a:t>🛆</a:t>
            </a:r>
            <a:r>
              <a:rPr lang="en"/>
              <a:t> E</a:t>
            </a:r>
            <a:r>
              <a:rPr lang="en" sz="1200"/>
              <a:t>2</a:t>
            </a:r>
            <a:r>
              <a:rPr lang="en"/>
              <a:t> &gt;&gt; K</a:t>
            </a:r>
            <a:r>
              <a:rPr lang="en" sz="1200"/>
              <a:t>b</a:t>
            </a:r>
            <a:r>
              <a:rPr lang="en"/>
              <a:t>T</a:t>
            </a:r>
            <a:endParaRPr/>
          </a:p>
          <a:p>
            <a:pPr indent="-334327" lvl="0" marL="457200" rtl="0" algn="l">
              <a:spcBef>
                <a:spcPts val="0"/>
              </a:spcBef>
              <a:spcAft>
                <a:spcPts val="0"/>
              </a:spcAft>
              <a:buSzPct val="100000"/>
              <a:buAutoNum type="arabicPeriod"/>
            </a:pPr>
            <a:r>
              <a:rPr lang="en"/>
              <a:t>Initialization  → Initial state should be ground state</a:t>
            </a:r>
            <a:endParaRPr/>
          </a:p>
          <a:p>
            <a:pPr indent="-334327" lvl="0" marL="457200" rtl="0" algn="l">
              <a:spcBef>
                <a:spcPts val="0"/>
              </a:spcBef>
              <a:spcAft>
                <a:spcPts val="0"/>
              </a:spcAft>
              <a:buSzPct val="100000"/>
              <a:buAutoNum type="arabicPeriod"/>
            </a:pPr>
            <a:r>
              <a:rPr lang="en"/>
              <a:t>Read out → Large decoherence time</a:t>
            </a:r>
            <a:endParaRPr/>
          </a:p>
          <a:p>
            <a:pPr indent="-334327" lvl="0" marL="457200" rtl="0" algn="l">
              <a:spcBef>
                <a:spcPts val="0"/>
              </a:spcBef>
              <a:spcAft>
                <a:spcPts val="0"/>
              </a:spcAft>
              <a:buSzPct val="100000"/>
              <a:buAutoNum type="arabicPeriod"/>
            </a:pPr>
            <a:r>
              <a:rPr lang="en"/>
              <a:t>Universal logic gates → Computation algorithms (single &amp; two qubit </a:t>
            </a:r>
            <a:r>
              <a:rPr lang="en"/>
              <a:t>manipulation)</a:t>
            </a:r>
            <a:endParaRPr/>
          </a:p>
          <a:p>
            <a:pPr indent="-334327" lvl="0" marL="457200" rtl="0" algn="l">
              <a:spcBef>
                <a:spcPts val="0"/>
              </a:spcBef>
              <a:spcAft>
                <a:spcPts val="0"/>
              </a:spcAft>
              <a:buSzPct val="100000"/>
              <a:buAutoNum type="arabicPeriod"/>
            </a:pPr>
            <a:r>
              <a:rPr lang="en"/>
              <a:t>Scalability</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 challenge</a:t>
            </a:r>
            <a:endParaRPr/>
          </a:p>
        </p:txBody>
      </p:sp>
      <p:sp>
        <p:nvSpPr>
          <p:cNvPr id="254" name="Google Shape;254;p4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Stabilizing an electron inside a semiconductor, avoiding it getting decohered in a noisy environment.</a:t>
            </a:r>
            <a:endParaRPr/>
          </a:p>
          <a:p>
            <a:pPr indent="0" lvl="0" marL="0" rtl="0" algn="l">
              <a:spcBef>
                <a:spcPts val="1200"/>
              </a:spcBef>
              <a:spcAft>
                <a:spcPts val="0"/>
              </a:spcAft>
              <a:buNone/>
            </a:pPr>
            <a:r>
              <a:rPr lang="en"/>
              <a:t>Typical size of a quantum dot is 20 nm x 20 nm. (Fabrication challenge)</a:t>
            </a:r>
            <a:endParaRPr/>
          </a:p>
          <a:p>
            <a:pPr indent="0" lvl="0" marL="0" rtl="0" algn="l">
              <a:spcBef>
                <a:spcPts val="1200"/>
              </a:spcBef>
              <a:spcAft>
                <a:spcPts val="1200"/>
              </a:spcAft>
              <a:buNone/>
            </a:pPr>
            <a:r>
              <a:rPr lang="en"/>
              <a:t>Minimum disorder with easier positioning and control of electrons.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5"/>
          <p:cNvSpPr txBox="1"/>
          <p:nvPr>
            <p:ph type="title"/>
          </p:nvPr>
        </p:nvSpPr>
        <p:spPr>
          <a:xfrm>
            <a:off x="162975" y="135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600" u="sng">
                <a:solidFill>
                  <a:srgbClr val="2E75B6"/>
                </a:solidFill>
              </a:rPr>
              <a:t>From Transistor to Qubit</a:t>
            </a:r>
            <a:endParaRPr/>
          </a:p>
        </p:txBody>
      </p:sp>
      <p:sp>
        <p:nvSpPr>
          <p:cNvPr id="260" name="Google Shape;260;p45"/>
          <p:cNvSpPr txBox="1"/>
          <p:nvPr>
            <p:ph idx="1" type="body"/>
          </p:nvPr>
        </p:nvSpPr>
        <p:spPr>
          <a:xfrm>
            <a:off x="111550" y="842800"/>
            <a:ext cx="8849400" cy="4152000"/>
          </a:xfrm>
          <a:prstGeom prst="rect">
            <a:avLst/>
          </a:prstGeom>
        </p:spPr>
        <p:txBody>
          <a:bodyPr anchorCtr="0" anchor="t" bIns="91425" lIns="91425" spcFirstLastPara="1" rIns="91425" wrap="square" tIns="91425">
            <a:normAutofit fontScale="85000" lnSpcReduction="20000"/>
          </a:bodyPr>
          <a:lstStyle/>
          <a:p>
            <a:pPr indent="0" lvl="0" marL="0" rtl="0" algn="l">
              <a:lnSpc>
                <a:spcPct val="90000"/>
              </a:lnSpc>
              <a:spcBef>
                <a:spcPts val="1000"/>
              </a:spcBef>
              <a:spcAft>
                <a:spcPts val="0"/>
              </a:spcAft>
              <a:buClr>
                <a:schemeClr val="dk1"/>
              </a:buClr>
              <a:buSzPct val="61111"/>
              <a:buFont typeface="Arial"/>
              <a:buNone/>
            </a:pPr>
            <a:r>
              <a:rPr lang="en">
                <a:solidFill>
                  <a:schemeClr val="dk1"/>
                </a:solidFill>
              </a:rPr>
              <a:t>Field Effect Transistor(FET) :- </a:t>
            </a:r>
            <a:endParaRPr>
              <a:solidFill>
                <a:schemeClr val="dk1"/>
              </a:solidFill>
            </a:endParaRPr>
          </a:p>
          <a:p>
            <a:pPr indent="0" lvl="0" marL="0" rtl="0" algn="l">
              <a:lnSpc>
                <a:spcPct val="90000"/>
              </a:lnSpc>
              <a:spcBef>
                <a:spcPts val="1000"/>
              </a:spcBef>
              <a:spcAft>
                <a:spcPts val="0"/>
              </a:spcAft>
              <a:buClr>
                <a:schemeClr val="dk1"/>
              </a:buClr>
              <a:buSzPct val="61111"/>
              <a:buFont typeface="Arial"/>
              <a:buNone/>
            </a:pPr>
            <a:r>
              <a:t/>
            </a:r>
            <a:endParaRPr>
              <a:solidFill>
                <a:schemeClr val="dk1"/>
              </a:solidFill>
            </a:endParaRPr>
          </a:p>
          <a:p>
            <a:pPr indent="0" lvl="0" marL="0" rtl="0" algn="l">
              <a:lnSpc>
                <a:spcPct val="90000"/>
              </a:lnSpc>
              <a:spcBef>
                <a:spcPts val="1000"/>
              </a:spcBef>
              <a:spcAft>
                <a:spcPts val="0"/>
              </a:spcAft>
              <a:buClr>
                <a:schemeClr val="dk1"/>
              </a:buClr>
              <a:buSzPct val="61111"/>
              <a:buFont typeface="Arial"/>
              <a:buNone/>
            </a:pPr>
            <a:r>
              <a:t/>
            </a:r>
            <a:endParaRPr>
              <a:solidFill>
                <a:schemeClr val="dk1"/>
              </a:solidFill>
            </a:endParaRPr>
          </a:p>
          <a:p>
            <a:pPr indent="0" lvl="0" marL="0" rtl="0" algn="l">
              <a:lnSpc>
                <a:spcPct val="90000"/>
              </a:lnSpc>
              <a:spcBef>
                <a:spcPts val="1000"/>
              </a:spcBef>
              <a:spcAft>
                <a:spcPts val="0"/>
              </a:spcAft>
              <a:buClr>
                <a:schemeClr val="dk1"/>
              </a:buClr>
              <a:buSzPct val="61111"/>
              <a:buFont typeface="Arial"/>
              <a:buNone/>
            </a:pPr>
            <a:r>
              <a:t/>
            </a:r>
            <a:endParaRPr>
              <a:solidFill>
                <a:schemeClr val="dk1"/>
              </a:solidFill>
            </a:endParaRPr>
          </a:p>
          <a:p>
            <a:pPr indent="0" lvl="0" marL="0" rtl="0" algn="l">
              <a:lnSpc>
                <a:spcPct val="90000"/>
              </a:lnSpc>
              <a:spcBef>
                <a:spcPts val="1000"/>
              </a:spcBef>
              <a:spcAft>
                <a:spcPts val="0"/>
              </a:spcAft>
              <a:buClr>
                <a:schemeClr val="dk1"/>
              </a:buClr>
              <a:buSzPct val="61111"/>
              <a:buFont typeface="Arial"/>
              <a:buNone/>
            </a:pPr>
            <a:r>
              <a:t/>
            </a:r>
            <a:endParaRPr>
              <a:solidFill>
                <a:schemeClr val="dk1"/>
              </a:solidFill>
            </a:endParaRPr>
          </a:p>
          <a:p>
            <a:pPr indent="0" lvl="0" marL="0" rtl="0" algn="l">
              <a:lnSpc>
                <a:spcPct val="90000"/>
              </a:lnSpc>
              <a:spcBef>
                <a:spcPts val="1000"/>
              </a:spcBef>
              <a:spcAft>
                <a:spcPts val="0"/>
              </a:spcAft>
              <a:buClr>
                <a:schemeClr val="dk1"/>
              </a:buClr>
              <a:buSzPct val="61111"/>
              <a:buFont typeface="Arial"/>
              <a:buNone/>
            </a:pPr>
            <a:r>
              <a:t/>
            </a:r>
            <a:endParaRPr>
              <a:solidFill>
                <a:schemeClr val="dk1"/>
              </a:solidFill>
            </a:endParaRPr>
          </a:p>
          <a:p>
            <a:pPr indent="0" lvl="0" marL="0" rtl="0" algn="l">
              <a:lnSpc>
                <a:spcPct val="90000"/>
              </a:lnSpc>
              <a:spcBef>
                <a:spcPts val="1000"/>
              </a:spcBef>
              <a:spcAft>
                <a:spcPts val="0"/>
              </a:spcAft>
              <a:buClr>
                <a:schemeClr val="dk1"/>
              </a:buClr>
              <a:buSzPct val="61111"/>
              <a:buFont typeface="Arial"/>
              <a:buNone/>
            </a:pPr>
            <a:r>
              <a:t/>
            </a:r>
            <a:endParaRPr>
              <a:solidFill>
                <a:schemeClr val="dk1"/>
              </a:solidFill>
            </a:endParaRPr>
          </a:p>
          <a:p>
            <a:pPr indent="0" lvl="0" marL="0" rtl="0" algn="l">
              <a:lnSpc>
                <a:spcPct val="90000"/>
              </a:lnSpc>
              <a:spcBef>
                <a:spcPts val="1000"/>
              </a:spcBef>
              <a:spcAft>
                <a:spcPts val="0"/>
              </a:spcAft>
              <a:buClr>
                <a:schemeClr val="dk1"/>
              </a:buClr>
              <a:buSzPct val="61111"/>
              <a:buFont typeface="Arial"/>
              <a:buNone/>
            </a:pPr>
            <a:r>
              <a:rPr lang="en">
                <a:solidFill>
                  <a:schemeClr val="dk1"/>
                </a:solidFill>
              </a:rPr>
              <a:t>Single Electron Transistor(SET):-</a:t>
            </a:r>
            <a:endParaRPr>
              <a:solidFill>
                <a:schemeClr val="dk1"/>
              </a:solidFill>
            </a:endParaRPr>
          </a:p>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lnSpc>
                <a:spcPct val="90000"/>
              </a:lnSpc>
              <a:spcBef>
                <a:spcPts val="1200"/>
              </a:spcBef>
              <a:spcAft>
                <a:spcPts val="0"/>
              </a:spcAft>
              <a:buClr>
                <a:schemeClr val="dk1"/>
              </a:buClr>
              <a:buSzPct val="61111"/>
              <a:buFont typeface="Arial"/>
              <a:buNone/>
            </a:pPr>
            <a:r>
              <a:t/>
            </a:r>
            <a:endParaRPr>
              <a:solidFill>
                <a:schemeClr val="dk1"/>
              </a:solidFill>
            </a:endParaRPr>
          </a:p>
          <a:p>
            <a:pPr indent="0" lvl="0" marL="0" rtl="0" algn="l">
              <a:spcBef>
                <a:spcPts val="0"/>
              </a:spcBef>
              <a:spcAft>
                <a:spcPts val="1200"/>
              </a:spcAft>
              <a:buNone/>
            </a:pPr>
            <a:r>
              <a:t/>
            </a:r>
            <a:endParaRPr/>
          </a:p>
        </p:txBody>
      </p:sp>
      <p:pic>
        <p:nvPicPr>
          <p:cNvPr id="261" name="Google Shape;261;p45"/>
          <p:cNvPicPr preferRelativeResize="0"/>
          <p:nvPr/>
        </p:nvPicPr>
        <p:blipFill>
          <a:blip r:embed="rId3">
            <a:alphaModFix/>
          </a:blip>
          <a:stretch>
            <a:fillRect/>
          </a:stretch>
        </p:blipFill>
        <p:spPr>
          <a:xfrm>
            <a:off x="2992202" y="3431577"/>
            <a:ext cx="3088100" cy="1421150"/>
          </a:xfrm>
          <a:prstGeom prst="rect">
            <a:avLst/>
          </a:prstGeom>
          <a:noFill/>
          <a:ln>
            <a:noFill/>
          </a:ln>
        </p:spPr>
      </p:pic>
      <p:pic>
        <p:nvPicPr>
          <p:cNvPr id="262" name="Google Shape;262;p45"/>
          <p:cNvPicPr preferRelativeResize="0"/>
          <p:nvPr/>
        </p:nvPicPr>
        <p:blipFill>
          <a:blip r:embed="rId4">
            <a:alphaModFix/>
          </a:blip>
          <a:stretch>
            <a:fillRect/>
          </a:stretch>
        </p:blipFill>
        <p:spPr>
          <a:xfrm>
            <a:off x="3177625" y="992925"/>
            <a:ext cx="2796275" cy="2153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